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61" r:id="rId2"/>
    <p:sldId id="263" r:id="rId3"/>
    <p:sldId id="267" r:id="rId4"/>
    <p:sldId id="266" r:id="rId5"/>
    <p:sldId id="265" r:id="rId6"/>
    <p:sldId id="268" r:id="rId7"/>
    <p:sldId id="273" r:id="rId8"/>
    <p:sldId id="274" r:id="rId9"/>
    <p:sldId id="275" r:id="rId10"/>
    <p:sldId id="276" r:id="rId11"/>
    <p:sldId id="284" r:id="rId12"/>
    <p:sldId id="271" r:id="rId13"/>
    <p:sldId id="269" r:id="rId14"/>
    <p:sldId id="272" r:id="rId15"/>
    <p:sldId id="270" r:id="rId16"/>
    <p:sldId id="277" r:id="rId17"/>
    <p:sldId id="278" r:id="rId18"/>
    <p:sldId id="279" r:id="rId19"/>
    <p:sldId id="280" r:id="rId20"/>
    <p:sldId id="281" r:id="rId21"/>
    <p:sldId id="282" r:id="rId22"/>
    <p:sldId id="283" r:id="rId23"/>
    <p:sldId id="285" r:id="rId24"/>
    <p:sldId id="264" r:id="rId2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8F82"/>
    <a:srgbClr val="FFCE2E"/>
    <a:srgbClr val="7354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70" autoAdjust="0"/>
  </p:normalViewPr>
  <p:slideViewPr>
    <p:cSldViewPr>
      <p:cViewPr>
        <p:scale>
          <a:sx n="46" d="100"/>
          <a:sy n="46" d="100"/>
        </p:scale>
        <p:origin x="-2868" y="-1326"/>
      </p:cViewPr>
      <p:guideLst>
        <p:guide orient="horz" pos="2160"/>
        <p:guide pos="2880"/>
      </p:guideLst>
    </p:cSldViewPr>
  </p:slideViewPr>
  <p:notesTextViewPr>
    <p:cViewPr>
      <p:scale>
        <a:sx n="1" d="1"/>
        <a:sy n="1" d="1"/>
      </p:scale>
      <p:origin x="0" y="0"/>
    </p:cViewPr>
  </p:notesTextViewPr>
  <p:sorterViewPr>
    <p:cViewPr>
      <p:scale>
        <a:sx n="100" d="100"/>
        <a:sy n="100" d="100"/>
      </p:scale>
      <p:origin x="0" y="2488"/>
    </p:cViewPr>
  </p:sorterViewPr>
  <p:notesViewPr>
    <p:cSldViewPr>
      <p:cViewPr varScale="1">
        <p:scale>
          <a:sx n="45" d="100"/>
          <a:sy n="45" d="100"/>
        </p:scale>
        <p:origin x="-1800" y="-5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8D9BE3-D76F-4EA5-A175-2769BAE9C6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4FE3391-8884-4B8D-BE0F-A28E1D1EE872}">
      <dgm:prSet phldrT="[Text]" custT="1"/>
      <dgm:spPr/>
      <dgm:t>
        <a:bodyPr/>
        <a:lstStyle/>
        <a:p>
          <a:endParaRPr lang="en-US" sz="1600" dirty="0" smtClean="0"/>
        </a:p>
        <a:p>
          <a:r>
            <a:rPr lang="en-US" sz="2400" dirty="0" smtClean="0"/>
            <a:t>Municipal Contributions</a:t>
          </a:r>
        </a:p>
        <a:p>
          <a:endParaRPr lang="en-US" sz="1600" dirty="0"/>
        </a:p>
      </dgm:t>
    </dgm:pt>
    <dgm:pt modelId="{74D66563-7299-4A6F-BC19-3C01924AF113}" type="parTrans" cxnId="{E95CADFB-5A31-4C7F-ACA7-AAD3735D75FE}">
      <dgm:prSet/>
      <dgm:spPr/>
      <dgm:t>
        <a:bodyPr/>
        <a:lstStyle/>
        <a:p>
          <a:endParaRPr lang="en-US"/>
        </a:p>
      </dgm:t>
    </dgm:pt>
    <dgm:pt modelId="{E7A8AB37-85AC-4368-AC8C-ACC69D1AD3AC}" type="sibTrans" cxnId="{E95CADFB-5A31-4C7F-ACA7-AAD3735D75FE}">
      <dgm:prSet/>
      <dgm:spPr/>
      <dgm:t>
        <a:bodyPr/>
        <a:lstStyle/>
        <a:p>
          <a:endParaRPr lang="en-US"/>
        </a:p>
      </dgm:t>
    </dgm:pt>
    <dgm:pt modelId="{B62B4A9E-91DB-48C6-8001-37164C832ABF}">
      <dgm:prSet phldrT="[Text]"/>
      <dgm:spPr/>
      <dgm:t>
        <a:bodyPr/>
        <a:lstStyle/>
        <a:p>
          <a:r>
            <a:rPr lang="en-US" dirty="0" smtClean="0"/>
            <a:t>Annual Pledge Drive</a:t>
          </a:r>
          <a:endParaRPr lang="en-US" dirty="0"/>
        </a:p>
      </dgm:t>
    </dgm:pt>
    <dgm:pt modelId="{3BD78F14-0AE6-4963-BB31-9326980082AD}" type="parTrans" cxnId="{35D74471-D4A1-417B-B4FA-E17BFD603786}">
      <dgm:prSet/>
      <dgm:spPr/>
      <dgm:t>
        <a:bodyPr/>
        <a:lstStyle/>
        <a:p>
          <a:endParaRPr lang="en-US"/>
        </a:p>
      </dgm:t>
    </dgm:pt>
    <dgm:pt modelId="{E6381AAB-E248-4C1C-8A7A-BC8EA59AA2AC}" type="sibTrans" cxnId="{35D74471-D4A1-417B-B4FA-E17BFD603786}">
      <dgm:prSet/>
      <dgm:spPr/>
      <dgm:t>
        <a:bodyPr/>
        <a:lstStyle/>
        <a:p>
          <a:endParaRPr lang="en-US"/>
        </a:p>
      </dgm:t>
    </dgm:pt>
    <dgm:pt modelId="{8AC2FDC0-E51F-4B52-93FF-6BD7E6DE10E5}">
      <dgm:prSet phldrT="[Text]"/>
      <dgm:spPr/>
      <dgm:t>
        <a:bodyPr/>
        <a:lstStyle/>
        <a:p>
          <a:r>
            <a:rPr lang="en-US" dirty="0" smtClean="0"/>
            <a:t>Merchandise </a:t>
          </a:r>
          <a:br>
            <a:rPr lang="en-US" dirty="0" smtClean="0"/>
          </a:br>
          <a:r>
            <a:rPr lang="en-US" dirty="0" smtClean="0"/>
            <a:t>Sales</a:t>
          </a:r>
          <a:endParaRPr lang="en-US" dirty="0"/>
        </a:p>
      </dgm:t>
    </dgm:pt>
    <dgm:pt modelId="{5E84C9D3-9949-441E-9522-C5D6206B070C}" type="parTrans" cxnId="{990A14A7-51D4-4692-BAA6-783264979C9C}">
      <dgm:prSet/>
      <dgm:spPr/>
      <dgm:t>
        <a:bodyPr/>
        <a:lstStyle/>
        <a:p>
          <a:endParaRPr lang="en-US"/>
        </a:p>
      </dgm:t>
    </dgm:pt>
    <dgm:pt modelId="{3CA1282C-1B74-4BDA-A273-3357E368E489}" type="sibTrans" cxnId="{990A14A7-51D4-4692-BAA6-783264979C9C}">
      <dgm:prSet/>
      <dgm:spPr/>
      <dgm:t>
        <a:bodyPr/>
        <a:lstStyle/>
        <a:p>
          <a:endParaRPr lang="en-US"/>
        </a:p>
      </dgm:t>
    </dgm:pt>
    <dgm:pt modelId="{E3B3AAE4-FD4B-4A5F-99F7-DA6D30622D96}">
      <dgm:prSet phldrT="[Text]"/>
      <dgm:spPr/>
      <dgm:t>
        <a:bodyPr/>
        <a:lstStyle/>
        <a:p>
          <a:r>
            <a:rPr lang="en-US" dirty="0" smtClean="0"/>
            <a:t>Grants</a:t>
          </a:r>
          <a:endParaRPr lang="en-US" dirty="0"/>
        </a:p>
      </dgm:t>
    </dgm:pt>
    <dgm:pt modelId="{FC090ADE-5963-45B2-9967-A15D9EF68534}" type="parTrans" cxnId="{BBC2B180-8E31-4857-AC6E-1F4AFCD05706}">
      <dgm:prSet/>
      <dgm:spPr/>
      <dgm:t>
        <a:bodyPr/>
        <a:lstStyle/>
        <a:p>
          <a:endParaRPr lang="en-US"/>
        </a:p>
      </dgm:t>
    </dgm:pt>
    <dgm:pt modelId="{21C20DE3-EC50-4799-8A0D-6A2C9F5F051D}" type="sibTrans" cxnId="{BBC2B180-8E31-4857-AC6E-1F4AFCD05706}">
      <dgm:prSet/>
      <dgm:spPr/>
      <dgm:t>
        <a:bodyPr/>
        <a:lstStyle/>
        <a:p>
          <a:endParaRPr lang="en-US"/>
        </a:p>
      </dgm:t>
    </dgm:pt>
    <dgm:pt modelId="{768EBD11-0A3F-4C46-ACF4-20F6EBA77B12}">
      <dgm:prSet phldrT="[Text]"/>
      <dgm:spPr/>
      <dgm:t>
        <a:bodyPr/>
        <a:lstStyle/>
        <a:p>
          <a:r>
            <a:rPr lang="en-US" dirty="0" smtClean="0">
              <a:solidFill>
                <a:srgbClr val="FFFF00"/>
              </a:solidFill>
            </a:rPr>
            <a:t>Fundraising</a:t>
          </a:r>
          <a:r>
            <a:rPr lang="en-US" dirty="0" smtClean="0"/>
            <a:t> </a:t>
          </a:r>
          <a:r>
            <a:rPr lang="en-US" dirty="0" smtClean="0">
              <a:solidFill>
                <a:srgbClr val="FFFF00"/>
              </a:solidFill>
            </a:rPr>
            <a:t>Events</a:t>
          </a:r>
          <a:endParaRPr lang="en-US" dirty="0">
            <a:solidFill>
              <a:srgbClr val="FFFF00"/>
            </a:solidFill>
          </a:endParaRPr>
        </a:p>
      </dgm:t>
    </dgm:pt>
    <dgm:pt modelId="{0844D1EC-EA98-4FF3-A447-A209263D2F7D}" type="parTrans" cxnId="{9A4D0F7F-285C-4C3B-99F0-BBD037854C6F}">
      <dgm:prSet/>
      <dgm:spPr/>
      <dgm:t>
        <a:bodyPr/>
        <a:lstStyle/>
        <a:p>
          <a:endParaRPr lang="en-US"/>
        </a:p>
      </dgm:t>
    </dgm:pt>
    <dgm:pt modelId="{736D8F28-4135-4AD8-B7A7-77A8CA95DD23}" type="sibTrans" cxnId="{9A4D0F7F-285C-4C3B-99F0-BBD037854C6F}">
      <dgm:prSet/>
      <dgm:spPr/>
      <dgm:t>
        <a:bodyPr/>
        <a:lstStyle/>
        <a:p>
          <a:endParaRPr lang="en-US"/>
        </a:p>
      </dgm:t>
    </dgm:pt>
    <dgm:pt modelId="{03742EE0-5E6A-44EC-9DBF-579B621594BE}" type="pres">
      <dgm:prSet presAssocID="{5C8D9BE3-D76F-4EA5-A175-2769BAE9C695}" presName="diagram" presStyleCnt="0">
        <dgm:presLayoutVars>
          <dgm:dir/>
          <dgm:resizeHandles val="exact"/>
        </dgm:presLayoutVars>
      </dgm:prSet>
      <dgm:spPr/>
      <dgm:t>
        <a:bodyPr/>
        <a:lstStyle/>
        <a:p>
          <a:endParaRPr lang="en-US"/>
        </a:p>
      </dgm:t>
    </dgm:pt>
    <dgm:pt modelId="{4075414B-10D2-4334-A1C6-15A12EFB9074}" type="pres">
      <dgm:prSet presAssocID="{44FE3391-8884-4B8D-BE0F-A28E1D1EE872}" presName="node" presStyleLbl="node1" presStyleIdx="0" presStyleCnt="5">
        <dgm:presLayoutVars>
          <dgm:bulletEnabled val="1"/>
        </dgm:presLayoutVars>
      </dgm:prSet>
      <dgm:spPr/>
      <dgm:t>
        <a:bodyPr/>
        <a:lstStyle/>
        <a:p>
          <a:endParaRPr lang="en-US"/>
        </a:p>
      </dgm:t>
    </dgm:pt>
    <dgm:pt modelId="{7B82290F-0740-4510-B092-E2D06374D175}" type="pres">
      <dgm:prSet presAssocID="{E7A8AB37-85AC-4368-AC8C-ACC69D1AD3AC}" presName="sibTrans" presStyleCnt="0"/>
      <dgm:spPr/>
    </dgm:pt>
    <dgm:pt modelId="{660FBF1A-13AF-4FEA-8F1B-1F40D659E824}" type="pres">
      <dgm:prSet presAssocID="{B62B4A9E-91DB-48C6-8001-37164C832ABF}" presName="node" presStyleLbl="node1" presStyleIdx="1" presStyleCnt="5">
        <dgm:presLayoutVars>
          <dgm:bulletEnabled val="1"/>
        </dgm:presLayoutVars>
      </dgm:prSet>
      <dgm:spPr/>
      <dgm:t>
        <a:bodyPr/>
        <a:lstStyle/>
        <a:p>
          <a:endParaRPr lang="en-US"/>
        </a:p>
      </dgm:t>
    </dgm:pt>
    <dgm:pt modelId="{EA751EA0-7369-4332-B931-2C47A2BF7BEB}" type="pres">
      <dgm:prSet presAssocID="{E6381AAB-E248-4C1C-8A7A-BC8EA59AA2AC}" presName="sibTrans" presStyleCnt="0"/>
      <dgm:spPr/>
    </dgm:pt>
    <dgm:pt modelId="{6353AD5F-F98F-486B-94F9-7A8E22BEF0D5}" type="pres">
      <dgm:prSet presAssocID="{8AC2FDC0-E51F-4B52-93FF-6BD7E6DE10E5}" presName="node" presStyleLbl="node1" presStyleIdx="2" presStyleCnt="5">
        <dgm:presLayoutVars>
          <dgm:bulletEnabled val="1"/>
        </dgm:presLayoutVars>
      </dgm:prSet>
      <dgm:spPr/>
      <dgm:t>
        <a:bodyPr/>
        <a:lstStyle/>
        <a:p>
          <a:endParaRPr lang="en-US"/>
        </a:p>
      </dgm:t>
    </dgm:pt>
    <dgm:pt modelId="{E22B3588-91FA-402F-8C62-1395859193BE}" type="pres">
      <dgm:prSet presAssocID="{3CA1282C-1B74-4BDA-A273-3357E368E489}" presName="sibTrans" presStyleCnt="0"/>
      <dgm:spPr/>
    </dgm:pt>
    <dgm:pt modelId="{7C0E82CA-CD4E-46D9-8759-220D5738C44A}" type="pres">
      <dgm:prSet presAssocID="{E3B3AAE4-FD4B-4A5F-99F7-DA6D30622D96}" presName="node" presStyleLbl="node1" presStyleIdx="3" presStyleCnt="5">
        <dgm:presLayoutVars>
          <dgm:bulletEnabled val="1"/>
        </dgm:presLayoutVars>
      </dgm:prSet>
      <dgm:spPr/>
      <dgm:t>
        <a:bodyPr/>
        <a:lstStyle/>
        <a:p>
          <a:endParaRPr lang="en-US"/>
        </a:p>
      </dgm:t>
    </dgm:pt>
    <dgm:pt modelId="{899ED0F1-9566-4787-A96C-53F457721802}" type="pres">
      <dgm:prSet presAssocID="{21C20DE3-EC50-4799-8A0D-6A2C9F5F051D}" presName="sibTrans" presStyleCnt="0"/>
      <dgm:spPr/>
    </dgm:pt>
    <dgm:pt modelId="{4E626F94-A09C-400D-9C52-24E325AF1E10}" type="pres">
      <dgm:prSet presAssocID="{768EBD11-0A3F-4C46-ACF4-20F6EBA77B12}" presName="node" presStyleLbl="node1" presStyleIdx="4" presStyleCnt="5">
        <dgm:presLayoutVars>
          <dgm:bulletEnabled val="1"/>
        </dgm:presLayoutVars>
      </dgm:prSet>
      <dgm:spPr/>
      <dgm:t>
        <a:bodyPr/>
        <a:lstStyle/>
        <a:p>
          <a:endParaRPr lang="en-US"/>
        </a:p>
      </dgm:t>
    </dgm:pt>
  </dgm:ptLst>
  <dgm:cxnLst>
    <dgm:cxn modelId="{BBC2B180-8E31-4857-AC6E-1F4AFCD05706}" srcId="{5C8D9BE3-D76F-4EA5-A175-2769BAE9C695}" destId="{E3B3AAE4-FD4B-4A5F-99F7-DA6D30622D96}" srcOrd="3" destOrd="0" parTransId="{FC090ADE-5963-45B2-9967-A15D9EF68534}" sibTransId="{21C20DE3-EC50-4799-8A0D-6A2C9F5F051D}"/>
    <dgm:cxn modelId="{E95CADFB-5A31-4C7F-ACA7-AAD3735D75FE}" srcId="{5C8D9BE3-D76F-4EA5-A175-2769BAE9C695}" destId="{44FE3391-8884-4B8D-BE0F-A28E1D1EE872}" srcOrd="0" destOrd="0" parTransId="{74D66563-7299-4A6F-BC19-3C01924AF113}" sibTransId="{E7A8AB37-85AC-4368-AC8C-ACC69D1AD3AC}"/>
    <dgm:cxn modelId="{D92825E9-1709-48C9-9C58-CD194DE59BC5}" type="presOf" srcId="{5C8D9BE3-D76F-4EA5-A175-2769BAE9C695}" destId="{03742EE0-5E6A-44EC-9DBF-579B621594BE}" srcOrd="0" destOrd="0" presId="urn:microsoft.com/office/officeart/2005/8/layout/default"/>
    <dgm:cxn modelId="{73590295-CEF8-4362-BBA9-9227712ABC6E}" type="presOf" srcId="{E3B3AAE4-FD4B-4A5F-99F7-DA6D30622D96}" destId="{7C0E82CA-CD4E-46D9-8759-220D5738C44A}" srcOrd="0" destOrd="0" presId="urn:microsoft.com/office/officeart/2005/8/layout/default"/>
    <dgm:cxn modelId="{990A14A7-51D4-4692-BAA6-783264979C9C}" srcId="{5C8D9BE3-D76F-4EA5-A175-2769BAE9C695}" destId="{8AC2FDC0-E51F-4B52-93FF-6BD7E6DE10E5}" srcOrd="2" destOrd="0" parTransId="{5E84C9D3-9949-441E-9522-C5D6206B070C}" sibTransId="{3CA1282C-1B74-4BDA-A273-3357E368E489}"/>
    <dgm:cxn modelId="{35D74471-D4A1-417B-B4FA-E17BFD603786}" srcId="{5C8D9BE3-D76F-4EA5-A175-2769BAE9C695}" destId="{B62B4A9E-91DB-48C6-8001-37164C832ABF}" srcOrd="1" destOrd="0" parTransId="{3BD78F14-0AE6-4963-BB31-9326980082AD}" sibTransId="{E6381AAB-E248-4C1C-8A7A-BC8EA59AA2AC}"/>
    <dgm:cxn modelId="{17099DC0-BF77-4A3B-A731-FB8C15CD77FF}" type="presOf" srcId="{768EBD11-0A3F-4C46-ACF4-20F6EBA77B12}" destId="{4E626F94-A09C-400D-9C52-24E325AF1E10}" srcOrd="0" destOrd="0" presId="urn:microsoft.com/office/officeart/2005/8/layout/default"/>
    <dgm:cxn modelId="{62D25EFA-B0D3-4261-83AF-8772D70BD47C}" type="presOf" srcId="{44FE3391-8884-4B8D-BE0F-A28E1D1EE872}" destId="{4075414B-10D2-4334-A1C6-15A12EFB9074}" srcOrd="0" destOrd="0" presId="urn:microsoft.com/office/officeart/2005/8/layout/default"/>
    <dgm:cxn modelId="{9A4D0F7F-285C-4C3B-99F0-BBD037854C6F}" srcId="{5C8D9BE3-D76F-4EA5-A175-2769BAE9C695}" destId="{768EBD11-0A3F-4C46-ACF4-20F6EBA77B12}" srcOrd="4" destOrd="0" parTransId="{0844D1EC-EA98-4FF3-A447-A209263D2F7D}" sibTransId="{736D8F28-4135-4AD8-B7A7-77A8CA95DD23}"/>
    <dgm:cxn modelId="{0A744E99-B043-4FFC-ADAF-FF09BE240BF7}" type="presOf" srcId="{B62B4A9E-91DB-48C6-8001-37164C832ABF}" destId="{660FBF1A-13AF-4FEA-8F1B-1F40D659E824}" srcOrd="0" destOrd="0" presId="urn:microsoft.com/office/officeart/2005/8/layout/default"/>
    <dgm:cxn modelId="{4AB07521-6365-4D1D-A795-B9B66AAC360A}" type="presOf" srcId="{8AC2FDC0-E51F-4B52-93FF-6BD7E6DE10E5}" destId="{6353AD5F-F98F-486B-94F9-7A8E22BEF0D5}" srcOrd="0" destOrd="0" presId="urn:microsoft.com/office/officeart/2005/8/layout/default"/>
    <dgm:cxn modelId="{D64E3D1A-F565-40C2-9044-53EE473D5B78}" type="presParOf" srcId="{03742EE0-5E6A-44EC-9DBF-579B621594BE}" destId="{4075414B-10D2-4334-A1C6-15A12EFB9074}" srcOrd="0" destOrd="0" presId="urn:microsoft.com/office/officeart/2005/8/layout/default"/>
    <dgm:cxn modelId="{F212319D-0C0D-405D-92F0-5659C6333B05}" type="presParOf" srcId="{03742EE0-5E6A-44EC-9DBF-579B621594BE}" destId="{7B82290F-0740-4510-B092-E2D06374D175}" srcOrd="1" destOrd="0" presId="urn:microsoft.com/office/officeart/2005/8/layout/default"/>
    <dgm:cxn modelId="{7B78E320-2C35-4A1C-9B2F-B0476B597CF0}" type="presParOf" srcId="{03742EE0-5E6A-44EC-9DBF-579B621594BE}" destId="{660FBF1A-13AF-4FEA-8F1B-1F40D659E824}" srcOrd="2" destOrd="0" presId="urn:microsoft.com/office/officeart/2005/8/layout/default"/>
    <dgm:cxn modelId="{52C01C5A-F00D-4C6C-99E1-B0FA596384EC}" type="presParOf" srcId="{03742EE0-5E6A-44EC-9DBF-579B621594BE}" destId="{EA751EA0-7369-4332-B931-2C47A2BF7BEB}" srcOrd="3" destOrd="0" presId="urn:microsoft.com/office/officeart/2005/8/layout/default"/>
    <dgm:cxn modelId="{B1E2BDA2-03E7-443E-A1CC-66BE5B5EE7E2}" type="presParOf" srcId="{03742EE0-5E6A-44EC-9DBF-579B621594BE}" destId="{6353AD5F-F98F-486B-94F9-7A8E22BEF0D5}" srcOrd="4" destOrd="0" presId="urn:microsoft.com/office/officeart/2005/8/layout/default"/>
    <dgm:cxn modelId="{750FDE15-C430-420B-9B4B-B07442CACAB6}" type="presParOf" srcId="{03742EE0-5E6A-44EC-9DBF-579B621594BE}" destId="{E22B3588-91FA-402F-8C62-1395859193BE}" srcOrd="5" destOrd="0" presId="urn:microsoft.com/office/officeart/2005/8/layout/default"/>
    <dgm:cxn modelId="{2C6AD71C-176A-47B9-80C8-08DB5B57039D}" type="presParOf" srcId="{03742EE0-5E6A-44EC-9DBF-579B621594BE}" destId="{7C0E82CA-CD4E-46D9-8759-220D5738C44A}" srcOrd="6" destOrd="0" presId="urn:microsoft.com/office/officeart/2005/8/layout/default"/>
    <dgm:cxn modelId="{81FF7BDA-88F4-45B5-BF65-D02F2940EE73}" type="presParOf" srcId="{03742EE0-5E6A-44EC-9DBF-579B621594BE}" destId="{899ED0F1-9566-4787-A96C-53F457721802}" srcOrd="7" destOrd="0" presId="urn:microsoft.com/office/officeart/2005/8/layout/default"/>
    <dgm:cxn modelId="{41E6F9B0-7D2B-4193-AC7A-6233C4C3F302}" type="presParOf" srcId="{03742EE0-5E6A-44EC-9DBF-579B621594BE}" destId="{4E626F94-A09C-400D-9C52-24E325AF1E10}" srcOrd="8"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C970F3-4850-4A37-9C8F-C9DBF385F60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E04B1DA-8CC1-4670-80A6-8B88C1265410}">
      <dgm:prSet phldrT="[Text]" custT="1"/>
      <dgm:spPr/>
      <dgm:t>
        <a:bodyPr/>
        <a:lstStyle/>
        <a:p>
          <a:r>
            <a:rPr lang="en-US" sz="2800" dirty="0" smtClean="0"/>
            <a:t>Who Develops a Comprehensive Fundraising Strategy?</a:t>
          </a:r>
          <a:endParaRPr lang="en-US" sz="2800" dirty="0"/>
        </a:p>
      </dgm:t>
    </dgm:pt>
    <dgm:pt modelId="{36F13858-491F-4053-BDB7-662A95FB513B}" type="parTrans" cxnId="{8A5D35D0-BCD7-472F-95D3-90DACC254850}">
      <dgm:prSet/>
      <dgm:spPr/>
      <dgm:t>
        <a:bodyPr/>
        <a:lstStyle/>
        <a:p>
          <a:endParaRPr lang="en-US"/>
        </a:p>
      </dgm:t>
    </dgm:pt>
    <dgm:pt modelId="{DCEF297B-31CE-422C-A2FC-238B8FDB54DA}" type="sibTrans" cxnId="{8A5D35D0-BCD7-472F-95D3-90DACC254850}">
      <dgm:prSet/>
      <dgm:spPr/>
      <dgm:t>
        <a:bodyPr/>
        <a:lstStyle/>
        <a:p>
          <a:endParaRPr lang="en-US"/>
        </a:p>
      </dgm:t>
    </dgm:pt>
    <dgm:pt modelId="{2572F6D9-8F9D-423A-9740-DB55C9E51740}">
      <dgm:prSet phldrT="[Text]"/>
      <dgm:spPr/>
      <dgm:t>
        <a:bodyPr/>
        <a:lstStyle/>
        <a:p>
          <a:endParaRPr lang="en-US" dirty="0"/>
        </a:p>
      </dgm:t>
    </dgm:pt>
    <dgm:pt modelId="{4563DE4B-5638-454E-8A90-80E486DA1DCB}" type="parTrans" cxnId="{EE79996D-09B6-4A38-9CA2-E7E869CBE27E}">
      <dgm:prSet/>
      <dgm:spPr/>
      <dgm:t>
        <a:bodyPr/>
        <a:lstStyle/>
        <a:p>
          <a:endParaRPr lang="en-US"/>
        </a:p>
      </dgm:t>
    </dgm:pt>
    <dgm:pt modelId="{8077E6E4-D67E-49F5-901A-3E4DEB3AD74A}" type="sibTrans" cxnId="{EE79996D-09B6-4A38-9CA2-E7E869CBE27E}">
      <dgm:prSet/>
      <dgm:spPr/>
      <dgm:t>
        <a:bodyPr/>
        <a:lstStyle/>
        <a:p>
          <a:endParaRPr lang="en-US"/>
        </a:p>
      </dgm:t>
    </dgm:pt>
    <dgm:pt modelId="{7BA63E7E-4123-487F-AB9D-C6C70FAA2A83}">
      <dgm:prSet phldrT="[Text]" custT="1"/>
      <dgm:spPr/>
      <dgm:t>
        <a:bodyPr/>
        <a:lstStyle/>
        <a:p>
          <a:endParaRPr lang="en-US" sz="2300" dirty="0" smtClean="0"/>
        </a:p>
        <a:p>
          <a:r>
            <a:rPr lang="en-US" sz="2800" dirty="0" smtClean="0"/>
            <a:t>Who Implements the Fundraising Strategy?</a:t>
          </a:r>
        </a:p>
        <a:p>
          <a:endParaRPr lang="en-US" sz="2300" dirty="0"/>
        </a:p>
      </dgm:t>
    </dgm:pt>
    <dgm:pt modelId="{5B027CDA-4120-4E26-B435-F3729A895DDB}" type="parTrans" cxnId="{071AA1BE-9DDA-4929-9CAC-F10CE91D30E1}">
      <dgm:prSet/>
      <dgm:spPr/>
      <dgm:t>
        <a:bodyPr/>
        <a:lstStyle/>
        <a:p>
          <a:endParaRPr lang="en-US"/>
        </a:p>
      </dgm:t>
    </dgm:pt>
    <dgm:pt modelId="{8EFDC36F-CAC1-4B74-AE76-BCA781DF6129}" type="sibTrans" cxnId="{071AA1BE-9DDA-4929-9CAC-F10CE91D30E1}">
      <dgm:prSet/>
      <dgm:spPr/>
      <dgm:t>
        <a:bodyPr/>
        <a:lstStyle/>
        <a:p>
          <a:endParaRPr lang="en-US"/>
        </a:p>
      </dgm:t>
    </dgm:pt>
    <dgm:pt modelId="{824D3A3E-A456-4990-84AF-981337BFF558}">
      <dgm:prSet phldrT="[Text]"/>
      <dgm:spPr/>
      <dgm:t>
        <a:bodyPr/>
        <a:lstStyle/>
        <a:p>
          <a:r>
            <a:rPr lang="en-US" dirty="0" smtClean="0"/>
            <a:t>Board, committees, project task force, and staff all share in implementation</a:t>
          </a:r>
          <a:endParaRPr lang="en-US" dirty="0"/>
        </a:p>
      </dgm:t>
    </dgm:pt>
    <dgm:pt modelId="{81923EEE-0A0D-4F72-8057-6D830006545F}" type="parTrans" cxnId="{3AEA7B67-E2B7-40D8-8C57-42E7466DCD46}">
      <dgm:prSet/>
      <dgm:spPr/>
      <dgm:t>
        <a:bodyPr/>
        <a:lstStyle/>
        <a:p>
          <a:endParaRPr lang="en-US"/>
        </a:p>
      </dgm:t>
    </dgm:pt>
    <dgm:pt modelId="{841B48B6-D586-4CD4-B429-98CC4E22AFAF}" type="sibTrans" cxnId="{3AEA7B67-E2B7-40D8-8C57-42E7466DCD46}">
      <dgm:prSet/>
      <dgm:spPr/>
      <dgm:t>
        <a:bodyPr/>
        <a:lstStyle/>
        <a:p>
          <a:endParaRPr lang="en-US"/>
        </a:p>
      </dgm:t>
    </dgm:pt>
    <dgm:pt modelId="{EF02F17D-8478-4091-A708-A81EDF60F0D2}">
      <dgm:prSet/>
      <dgm:spPr/>
      <dgm:t>
        <a:bodyPr/>
        <a:lstStyle/>
        <a:p>
          <a:r>
            <a:rPr lang="en-US" dirty="0" smtClean="0"/>
            <a:t>Should be developed and led by the Board </a:t>
          </a:r>
          <a:endParaRPr lang="en-US" dirty="0"/>
        </a:p>
      </dgm:t>
    </dgm:pt>
    <dgm:pt modelId="{1D0586E3-52A5-4A84-9C98-7F9B8117A643}" type="parTrans" cxnId="{DB2F0CCD-1435-4F54-B924-0141C05EFBE2}">
      <dgm:prSet/>
      <dgm:spPr/>
      <dgm:t>
        <a:bodyPr/>
        <a:lstStyle/>
        <a:p>
          <a:endParaRPr lang="en-US"/>
        </a:p>
      </dgm:t>
    </dgm:pt>
    <dgm:pt modelId="{F421A0F2-C3C2-4361-BB98-3297E5E77C61}" type="sibTrans" cxnId="{DB2F0CCD-1435-4F54-B924-0141C05EFBE2}">
      <dgm:prSet/>
      <dgm:spPr/>
      <dgm:t>
        <a:bodyPr/>
        <a:lstStyle/>
        <a:p>
          <a:endParaRPr lang="en-US"/>
        </a:p>
      </dgm:t>
    </dgm:pt>
    <dgm:pt modelId="{8B257643-E546-4307-8EFE-2BE12244FCE6}">
      <dgm:prSet phldrT="[Text]"/>
      <dgm:spPr/>
      <dgm:t>
        <a:bodyPr/>
        <a:lstStyle/>
        <a:p>
          <a:endParaRPr lang="en-US" dirty="0"/>
        </a:p>
      </dgm:t>
    </dgm:pt>
    <dgm:pt modelId="{2A786F1A-0A73-4918-905F-20005DB8DB9F}" type="parTrans" cxnId="{AE302F0A-FD9F-4976-89CC-DF0AC2D83D9C}">
      <dgm:prSet/>
      <dgm:spPr/>
      <dgm:t>
        <a:bodyPr/>
        <a:lstStyle/>
        <a:p>
          <a:endParaRPr lang="en-US"/>
        </a:p>
      </dgm:t>
    </dgm:pt>
    <dgm:pt modelId="{54F8C9D2-2450-4FB3-A7E6-A80853580FE6}" type="sibTrans" cxnId="{AE302F0A-FD9F-4976-89CC-DF0AC2D83D9C}">
      <dgm:prSet/>
      <dgm:spPr/>
      <dgm:t>
        <a:bodyPr/>
        <a:lstStyle/>
        <a:p>
          <a:endParaRPr lang="en-US"/>
        </a:p>
      </dgm:t>
    </dgm:pt>
    <dgm:pt modelId="{960B87AA-B88F-4DF0-9773-D1E3020186FD}" type="pres">
      <dgm:prSet presAssocID="{4CC970F3-4850-4A37-9C8F-C9DBF385F604}" presName="linear" presStyleCnt="0">
        <dgm:presLayoutVars>
          <dgm:animLvl val="lvl"/>
          <dgm:resizeHandles val="exact"/>
        </dgm:presLayoutVars>
      </dgm:prSet>
      <dgm:spPr/>
      <dgm:t>
        <a:bodyPr/>
        <a:lstStyle/>
        <a:p>
          <a:endParaRPr lang="en-US"/>
        </a:p>
      </dgm:t>
    </dgm:pt>
    <dgm:pt modelId="{44174C14-9C1D-4814-A5D2-63C4825F8DFA}" type="pres">
      <dgm:prSet presAssocID="{CE04B1DA-8CC1-4670-80A6-8B88C1265410}" presName="parentText" presStyleLbl="node1" presStyleIdx="0" presStyleCnt="2" custScaleY="75300">
        <dgm:presLayoutVars>
          <dgm:chMax val="0"/>
          <dgm:bulletEnabled val="1"/>
        </dgm:presLayoutVars>
      </dgm:prSet>
      <dgm:spPr/>
      <dgm:t>
        <a:bodyPr/>
        <a:lstStyle/>
        <a:p>
          <a:endParaRPr lang="en-US"/>
        </a:p>
      </dgm:t>
    </dgm:pt>
    <dgm:pt modelId="{221B5CFE-2665-4A90-A7D1-12601A1059E5}" type="pres">
      <dgm:prSet presAssocID="{CE04B1DA-8CC1-4670-80A6-8B88C1265410}" presName="childText" presStyleLbl="revTx" presStyleIdx="0" presStyleCnt="2">
        <dgm:presLayoutVars>
          <dgm:bulletEnabled val="1"/>
        </dgm:presLayoutVars>
      </dgm:prSet>
      <dgm:spPr/>
      <dgm:t>
        <a:bodyPr/>
        <a:lstStyle/>
        <a:p>
          <a:endParaRPr lang="en-US"/>
        </a:p>
      </dgm:t>
    </dgm:pt>
    <dgm:pt modelId="{4F6F5F02-0AFB-4749-A55A-97E3F845B53A}" type="pres">
      <dgm:prSet presAssocID="{7BA63E7E-4123-487F-AB9D-C6C70FAA2A83}" presName="parentText" presStyleLbl="node1" presStyleIdx="1" presStyleCnt="2" custScaleY="56634" custLinFactNeighborY="-10756">
        <dgm:presLayoutVars>
          <dgm:chMax val="0"/>
          <dgm:bulletEnabled val="1"/>
        </dgm:presLayoutVars>
      </dgm:prSet>
      <dgm:spPr/>
      <dgm:t>
        <a:bodyPr/>
        <a:lstStyle/>
        <a:p>
          <a:endParaRPr lang="en-US"/>
        </a:p>
      </dgm:t>
    </dgm:pt>
    <dgm:pt modelId="{DDA089DF-A2FA-4E9E-889C-38AA6A30E091}" type="pres">
      <dgm:prSet presAssocID="{7BA63E7E-4123-487F-AB9D-C6C70FAA2A83}" presName="childText" presStyleLbl="revTx" presStyleIdx="1" presStyleCnt="2">
        <dgm:presLayoutVars>
          <dgm:bulletEnabled val="1"/>
        </dgm:presLayoutVars>
      </dgm:prSet>
      <dgm:spPr/>
      <dgm:t>
        <a:bodyPr/>
        <a:lstStyle/>
        <a:p>
          <a:endParaRPr lang="en-US"/>
        </a:p>
      </dgm:t>
    </dgm:pt>
  </dgm:ptLst>
  <dgm:cxnLst>
    <dgm:cxn modelId="{071AA1BE-9DDA-4929-9CAC-F10CE91D30E1}" srcId="{4CC970F3-4850-4A37-9C8F-C9DBF385F604}" destId="{7BA63E7E-4123-487F-AB9D-C6C70FAA2A83}" srcOrd="1" destOrd="0" parTransId="{5B027CDA-4120-4E26-B435-F3729A895DDB}" sibTransId="{8EFDC36F-CAC1-4B74-AE76-BCA781DF6129}"/>
    <dgm:cxn modelId="{3AEA7B67-E2B7-40D8-8C57-42E7466DCD46}" srcId="{7BA63E7E-4123-487F-AB9D-C6C70FAA2A83}" destId="{824D3A3E-A456-4990-84AF-981337BFF558}" srcOrd="0" destOrd="0" parTransId="{81923EEE-0A0D-4F72-8057-6D830006545F}" sibTransId="{841B48B6-D586-4CD4-B429-98CC4E22AFAF}"/>
    <dgm:cxn modelId="{3EECFFC9-3806-4512-A99E-5990FFEE20C0}" type="presOf" srcId="{EF02F17D-8478-4091-A708-A81EDF60F0D2}" destId="{221B5CFE-2665-4A90-A7D1-12601A1059E5}" srcOrd="0" destOrd="1" presId="urn:microsoft.com/office/officeart/2005/8/layout/vList2"/>
    <dgm:cxn modelId="{B491ECFE-FD49-4320-B76A-7546B6338E1F}" type="presOf" srcId="{2572F6D9-8F9D-423A-9740-DB55C9E51740}" destId="{221B5CFE-2665-4A90-A7D1-12601A1059E5}" srcOrd="0" destOrd="0" presId="urn:microsoft.com/office/officeart/2005/8/layout/vList2"/>
    <dgm:cxn modelId="{3F07CEB6-7E1E-449E-B115-877BD353E11F}" type="presOf" srcId="{7BA63E7E-4123-487F-AB9D-C6C70FAA2A83}" destId="{4F6F5F02-0AFB-4749-A55A-97E3F845B53A}" srcOrd="0" destOrd="0" presId="urn:microsoft.com/office/officeart/2005/8/layout/vList2"/>
    <dgm:cxn modelId="{8A5D35D0-BCD7-472F-95D3-90DACC254850}" srcId="{4CC970F3-4850-4A37-9C8F-C9DBF385F604}" destId="{CE04B1DA-8CC1-4670-80A6-8B88C1265410}" srcOrd="0" destOrd="0" parTransId="{36F13858-491F-4053-BDB7-662A95FB513B}" sibTransId="{DCEF297B-31CE-422C-A2FC-238B8FDB54DA}"/>
    <dgm:cxn modelId="{FCE53C4C-6D03-489E-BF82-62CD9DCB8258}" type="presOf" srcId="{824D3A3E-A456-4990-84AF-981337BFF558}" destId="{DDA089DF-A2FA-4E9E-889C-38AA6A30E091}" srcOrd="0" destOrd="0" presId="urn:microsoft.com/office/officeart/2005/8/layout/vList2"/>
    <dgm:cxn modelId="{CBF359D6-3B8B-48FA-A8AB-69FB355958C0}" type="presOf" srcId="{8B257643-E546-4307-8EFE-2BE12244FCE6}" destId="{221B5CFE-2665-4A90-A7D1-12601A1059E5}" srcOrd="0" destOrd="2" presId="urn:microsoft.com/office/officeart/2005/8/layout/vList2"/>
    <dgm:cxn modelId="{DB2F0CCD-1435-4F54-B924-0141C05EFBE2}" srcId="{CE04B1DA-8CC1-4670-80A6-8B88C1265410}" destId="{EF02F17D-8478-4091-A708-A81EDF60F0D2}" srcOrd="1" destOrd="0" parTransId="{1D0586E3-52A5-4A84-9C98-7F9B8117A643}" sibTransId="{F421A0F2-C3C2-4361-BB98-3297E5E77C61}"/>
    <dgm:cxn modelId="{71FE8C36-82D4-4ECC-ACA0-1451971F817E}" type="presOf" srcId="{4CC970F3-4850-4A37-9C8F-C9DBF385F604}" destId="{960B87AA-B88F-4DF0-9773-D1E3020186FD}" srcOrd="0" destOrd="0" presId="urn:microsoft.com/office/officeart/2005/8/layout/vList2"/>
    <dgm:cxn modelId="{AE302F0A-FD9F-4976-89CC-DF0AC2D83D9C}" srcId="{CE04B1DA-8CC1-4670-80A6-8B88C1265410}" destId="{8B257643-E546-4307-8EFE-2BE12244FCE6}" srcOrd="2" destOrd="0" parTransId="{2A786F1A-0A73-4918-905F-20005DB8DB9F}" sibTransId="{54F8C9D2-2450-4FB3-A7E6-A80853580FE6}"/>
    <dgm:cxn modelId="{5B39983D-2776-4AE2-BC99-250F533723D5}" type="presOf" srcId="{CE04B1DA-8CC1-4670-80A6-8B88C1265410}" destId="{44174C14-9C1D-4814-A5D2-63C4825F8DFA}" srcOrd="0" destOrd="0" presId="urn:microsoft.com/office/officeart/2005/8/layout/vList2"/>
    <dgm:cxn modelId="{EE79996D-09B6-4A38-9CA2-E7E869CBE27E}" srcId="{CE04B1DA-8CC1-4670-80A6-8B88C1265410}" destId="{2572F6D9-8F9D-423A-9740-DB55C9E51740}" srcOrd="0" destOrd="0" parTransId="{4563DE4B-5638-454E-8A90-80E486DA1DCB}" sibTransId="{8077E6E4-D67E-49F5-901A-3E4DEB3AD74A}"/>
    <dgm:cxn modelId="{564A0707-BEAF-47D6-8FA5-D8405FA8C328}" type="presParOf" srcId="{960B87AA-B88F-4DF0-9773-D1E3020186FD}" destId="{44174C14-9C1D-4814-A5D2-63C4825F8DFA}" srcOrd="0" destOrd="0" presId="urn:microsoft.com/office/officeart/2005/8/layout/vList2"/>
    <dgm:cxn modelId="{8CF82AC0-73FD-4C5D-B49A-D07A2C8F9AAC}" type="presParOf" srcId="{960B87AA-B88F-4DF0-9773-D1E3020186FD}" destId="{221B5CFE-2665-4A90-A7D1-12601A1059E5}" srcOrd="1" destOrd="0" presId="urn:microsoft.com/office/officeart/2005/8/layout/vList2"/>
    <dgm:cxn modelId="{0FD55AF0-7227-429F-B5E6-749CF594C062}" type="presParOf" srcId="{960B87AA-B88F-4DF0-9773-D1E3020186FD}" destId="{4F6F5F02-0AFB-4749-A55A-97E3F845B53A}" srcOrd="2" destOrd="0" presId="urn:microsoft.com/office/officeart/2005/8/layout/vList2"/>
    <dgm:cxn modelId="{B56C87B6-D12B-4856-B538-77CB74036ABE}" type="presParOf" srcId="{960B87AA-B88F-4DF0-9773-D1E3020186FD}" destId="{DDA089DF-A2FA-4E9E-889C-38AA6A30E091}" srcOrd="3"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FB662A-C2C4-498E-A991-77DA200CB5F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7697098-4B96-429D-A8B9-D8BFAAB3E351}">
      <dgm:prSet phldrT="[Text]" custT="1"/>
      <dgm:spPr/>
      <dgm:t>
        <a:bodyPr/>
        <a:lstStyle/>
        <a:p>
          <a:r>
            <a:rPr lang="en-US" sz="2400" dirty="0" smtClean="0"/>
            <a:t>1. Coordinate entire year’s calendar </a:t>
          </a:r>
          <a:endParaRPr lang="en-US" sz="2400" dirty="0"/>
        </a:p>
      </dgm:t>
    </dgm:pt>
    <dgm:pt modelId="{B4141288-907C-434C-8206-516B5912D40A}" type="parTrans" cxnId="{CAB7F7E2-B787-425B-8E14-C193B4C1D2FE}">
      <dgm:prSet/>
      <dgm:spPr/>
      <dgm:t>
        <a:bodyPr/>
        <a:lstStyle/>
        <a:p>
          <a:endParaRPr lang="en-US"/>
        </a:p>
      </dgm:t>
    </dgm:pt>
    <dgm:pt modelId="{F521955D-2057-4238-AC3E-595269A9428B}" type="sibTrans" cxnId="{CAB7F7E2-B787-425B-8E14-C193B4C1D2FE}">
      <dgm:prSet/>
      <dgm:spPr/>
      <dgm:t>
        <a:bodyPr/>
        <a:lstStyle/>
        <a:p>
          <a:endParaRPr lang="en-US"/>
        </a:p>
      </dgm:t>
    </dgm:pt>
    <dgm:pt modelId="{45E9BC40-070E-4CF1-944D-C694816517AB}">
      <dgm:prSet phldrT="[Text]" custT="1"/>
      <dgm:spPr/>
      <dgm:t>
        <a:bodyPr/>
        <a:lstStyle/>
        <a:p>
          <a:r>
            <a:rPr lang="en-US" sz="2400" dirty="0" smtClean="0"/>
            <a:t>2. Strive to have events break even or make $</a:t>
          </a:r>
          <a:endParaRPr lang="en-US" sz="2400" dirty="0"/>
        </a:p>
      </dgm:t>
    </dgm:pt>
    <dgm:pt modelId="{C55CDF35-9026-4FF1-9905-C44401B509F4}" type="parTrans" cxnId="{F3647508-56B8-429F-B772-21A00A62EEF8}">
      <dgm:prSet/>
      <dgm:spPr/>
      <dgm:t>
        <a:bodyPr/>
        <a:lstStyle/>
        <a:p>
          <a:endParaRPr lang="en-US"/>
        </a:p>
      </dgm:t>
    </dgm:pt>
    <dgm:pt modelId="{965F504E-C15B-46C4-99BF-9BCC62F24FFF}" type="sibTrans" cxnId="{F3647508-56B8-429F-B772-21A00A62EEF8}">
      <dgm:prSet/>
      <dgm:spPr/>
      <dgm:t>
        <a:bodyPr/>
        <a:lstStyle/>
        <a:p>
          <a:endParaRPr lang="en-US"/>
        </a:p>
      </dgm:t>
    </dgm:pt>
    <dgm:pt modelId="{66A885B2-8F87-46AF-9B7F-9E6DDD288863}">
      <dgm:prSet phldrT="[Text]" custT="1"/>
      <dgm:spPr/>
      <dgm:t>
        <a:bodyPr/>
        <a:lstStyle/>
        <a:p>
          <a:r>
            <a:rPr lang="en-US" sz="2400" dirty="0" smtClean="0"/>
            <a:t>3. Committees should ID businesses to solicit </a:t>
          </a:r>
          <a:endParaRPr lang="en-US" sz="2400" dirty="0"/>
        </a:p>
      </dgm:t>
    </dgm:pt>
    <dgm:pt modelId="{C50F0160-3CF1-4422-AA7B-4DF9A0E5844B}" type="parTrans" cxnId="{3A9FD4DF-F807-45EF-876D-BB9238624545}">
      <dgm:prSet/>
      <dgm:spPr/>
      <dgm:t>
        <a:bodyPr/>
        <a:lstStyle/>
        <a:p>
          <a:endParaRPr lang="en-US"/>
        </a:p>
      </dgm:t>
    </dgm:pt>
    <dgm:pt modelId="{39A817FC-4777-453F-AFFD-4623CA3A55C6}" type="sibTrans" cxnId="{3A9FD4DF-F807-45EF-876D-BB9238624545}">
      <dgm:prSet/>
      <dgm:spPr/>
      <dgm:t>
        <a:bodyPr/>
        <a:lstStyle/>
        <a:p>
          <a:endParaRPr lang="en-US"/>
        </a:p>
      </dgm:t>
    </dgm:pt>
    <dgm:pt modelId="{37134F66-4C7A-4704-8849-C836241AD5EE}" type="pres">
      <dgm:prSet presAssocID="{05FB662A-C2C4-498E-A991-77DA200CB5FF}" presName="linear" presStyleCnt="0">
        <dgm:presLayoutVars>
          <dgm:dir/>
          <dgm:animLvl val="lvl"/>
          <dgm:resizeHandles val="exact"/>
        </dgm:presLayoutVars>
      </dgm:prSet>
      <dgm:spPr/>
      <dgm:t>
        <a:bodyPr/>
        <a:lstStyle/>
        <a:p>
          <a:endParaRPr lang="en-US"/>
        </a:p>
      </dgm:t>
    </dgm:pt>
    <dgm:pt modelId="{98615629-A76C-4599-BF00-B7FA9F8DBEE2}" type="pres">
      <dgm:prSet presAssocID="{F7697098-4B96-429D-A8B9-D8BFAAB3E351}" presName="parentLin" presStyleCnt="0"/>
      <dgm:spPr/>
    </dgm:pt>
    <dgm:pt modelId="{39FC4051-5204-4DF3-8910-9F15584EB355}" type="pres">
      <dgm:prSet presAssocID="{F7697098-4B96-429D-A8B9-D8BFAAB3E351}" presName="parentLeftMargin" presStyleLbl="node1" presStyleIdx="0" presStyleCnt="3"/>
      <dgm:spPr/>
      <dgm:t>
        <a:bodyPr/>
        <a:lstStyle/>
        <a:p>
          <a:endParaRPr lang="en-US"/>
        </a:p>
      </dgm:t>
    </dgm:pt>
    <dgm:pt modelId="{84F99A5B-7AED-4C25-B4BE-C73A394F0406}" type="pres">
      <dgm:prSet presAssocID="{F7697098-4B96-429D-A8B9-D8BFAAB3E351}" presName="parentText" presStyleLbl="node1" presStyleIdx="0" presStyleCnt="3" custScaleX="113477" custLinFactNeighborX="-5660" custLinFactNeighborY="3969">
        <dgm:presLayoutVars>
          <dgm:chMax val="0"/>
          <dgm:bulletEnabled val="1"/>
        </dgm:presLayoutVars>
      </dgm:prSet>
      <dgm:spPr/>
      <dgm:t>
        <a:bodyPr/>
        <a:lstStyle/>
        <a:p>
          <a:endParaRPr lang="en-US"/>
        </a:p>
      </dgm:t>
    </dgm:pt>
    <dgm:pt modelId="{37560E9B-04FD-4850-BCDB-7CBA23303EEC}" type="pres">
      <dgm:prSet presAssocID="{F7697098-4B96-429D-A8B9-D8BFAAB3E351}" presName="negativeSpace" presStyleCnt="0"/>
      <dgm:spPr/>
    </dgm:pt>
    <dgm:pt modelId="{700D118B-FCB8-4CB5-B0C9-9992B91E1B35}" type="pres">
      <dgm:prSet presAssocID="{F7697098-4B96-429D-A8B9-D8BFAAB3E351}" presName="childText" presStyleLbl="conFgAcc1" presStyleIdx="0" presStyleCnt="3">
        <dgm:presLayoutVars>
          <dgm:bulletEnabled val="1"/>
        </dgm:presLayoutVars>
      </dgm:prSet>
      <dgm:spPr/>
    </dgm:pt>
    <dgm:pt modelId="{3EA48838-D653-4FDB-BBDE-087E3804DC48}" type="pres">
      <dgm:prSet presAssocID="{F521955D-2057-4238-AC3E-595269A9428B}" presName="spaceBetweenRectangles" presStyleCnt="0"/>
      <dgm:spPr/>
    </dgm:pt>
    <dgm:pt modelId="{8067FAE3-FFF4-4A35-8F3E-F83E990CC48E}" type="pres">
      <dgm:prSet presAssocID="{45E9BC40-070E-4CF1-944D-C694816517AB}" presName="parentLin" presStyleCnt="0"/>
      <dgm:spPr/>
    </dgm:pt>
    <dgm:pt modelId="{3021377F-0C89-4F2A-A254-4692E1374433}" type="pres">
      <dgm:prSet presAssocID="{45E9BC40-070E-4CF1-944D-C694816517AB}" presName="parentLeftMargin" presStyleLbl="node1" presStyleIdx="0" presStyleCnt="3"/>
      <dgm:spPr/>
      <dgm:t>
        <a:bodyPr/>
        <a:lstStyle/>
        <a:p>
          <a:endParaRPr lang="en-US"/>
        </a:p>
      </dgm:t>
    </dgm:pt>
    <dgm:pt modelId="{3AFEF184-BBE5-4DA6-BD6A-5C31E3097D2E}" type="pres">
      <dgm:prSet presAssocID="{45E9BC40-070E-4CF1-944D-C694816517AB}" presName="parentText" presStyleLbl="node1" presStyleIdx="1" presStyleCnt="3" custScaleX="113109">
        <dgm:presLayoutVars>
          <dgm:chMax val="0"/>
          <dgm:bulletEnabled val="1"/>
        </dgm:presLayoutVars>
      </dgm:prSet>
      <dgm:spPr/>
      <dgm:t>
        <a:bodyPr/>
        <a:lstStyle/>
        <a:p>
          <a:endParaRPr lang="en-US"/>
        </a:p>
      </dgm:t>
    </dgm:pt>
    <dgm:pt modelId="{8BDFEB76-DD13-410F-A79A-D0676FBAB832}" type="pres">
      <dgm:prSet presAssocID="{45E9BC40-070E-4CF1-944D-C694816517AB}" presName="negativeSpace" presStyleCnt="0"/>
      <dgm:spPr/>
    </dgm:pt>
    <dgm:pt modelId="{B61C8062-108D-4D32-9E82-BC23ADBCA896}" type="pres">
      <dgm:prSet presAssocID="{45E9BC40-070E-4CF1-944D-C694816517AB}" presName="childText" presStyleLbl="conFgAcc1" presStyleIdx="1" presStyleCnt="3" custLinFactNeighborX="-772" custLinFactNeighborY="22398">
        <dgm:presLayoutVars>
          <dgm:bulletEnabled val="1"/>
        </dgm:presLayoutVars>
      </dgm:prSet>
      <dgm:spPr/>
    </dgm:pt>
    <dgm:pt modelId="{C71C2D03-2822-4E09-B34A-10422A081604}" type="pres">
      <dgm:prSet presAssocID="{965F504E-C15B-46C4-99BF-9BCC62F24FFF}" presName="spaceBetweenRectangles" presStyleCnt="0"/>
      <dgm:spPr/>
    </dgm:pt>
    <dgm:pt modelId="{697A2F37-DE0F-4A42-BD9A-C05EC98FE580}" type="pres">
      <dgm:prSet presAssocID="{66A885B2-8F87-46AF-9B7F-9E6DDD288863}" presName="parentLin" presStyleCnt="0"/>
      <dgm:spPr/>
    </dgm:pt>
    <dgm:pt modelId="{3DDBE186-785E-41B7-93EC-694863CAA3FD}" type="pres">
      <dgm:prSet presAssocID="{66A885B2-8F87-46AF-9B7F-9E6DDD288863}" presName="parentLeftMargin" presStyleLbl="node1" presStyleIdx="1" presStyleCnt="3"/>
      <dgm:spPr/>
      <dgm:t>
        <a:bodyPr/>
        <a:lstStyle/>
        <a:p>
          <a:endParaRPr lang="en-US"/>
        </a:p>
      </dgm:t>
    </dgm:pt>
    <dgm:pt modelId="{E1459DA7-171F-45F7-997B-F474842F3942}" type="pres">
      <dgm:prSet presAssocID="{66A885B2-8F87-46AF-9B7F-9E6DDD288863}" presName="parentText" presStyleLbl="node1" presStyleIdx="2" presStyleCnt="3" custScaleX="111973">
        <dgm:presLayoutVars>
          <dgm:chMax val="0"/>
          <dgm:bulletEnabled val="1"/>
        </dgm:presLayoutVars>
      </dgm:prSet>
      <dgm:spPr/>
      <dgm:t>
        <a:bodyPr/>
        <a:lstStyle/>
        <a:p>
          <a:endParaRPr lang="en-US"/>
        </a:p>
      </dgm:t>
    </dgm:pt>
    <dgm:pt modelId="{8ECE6353-3BBE-4358-84D4-A2A7B0C6B278}" type="pres">
      <dgm:prSet presAssocID="{66A885B2-8F87-46AF-9B7F-9E6DDD288863}" presName="negativeSpace" presStyleCnt="0"/>
      <dgm:spPr/>
    </dgm:pt>
    <dgm:pt modelId="{5E99EE18-EADC-41C6-BF12-49F790214BB4}" type="pres">
      <dgm:prSet presAssocID="{66A885B2-8F87-46AF-9B7F-9E6DDD288863}" presName="childText" presStyleLbl="conFgAcc1" presStyleIdx="2" presStyleCnt="3">
        <dgm:presLayoutVars>
          <dgm:bulletEnabled val="1"/>
        </dgm:presLayoutVars>
      </dgm:prSet>
      <dgm:spPr/>
    </dgm:pt>
  </dgm:ptLst>
  <dgm:cxnLst>
    <dgm:cxn modelId="{F3730851-4912-475A-8C61-E49FBED32A06}" type="presOf" srcId="{45E9BC40-070E-4CF1-944D-C694816517AB}" destId="{3021377F-0C89-4F2A-A254-4692E1374433}" srcOrd="0" destOrd="0" presId="urn:microsoft.com/office/officeart/2005/8/layout/list1"/>
    <dgm:cxn modelId="{CAB7F7E2-B787-425B-8E14-C193B4C1D2FE}" srcId="{05FB662A-C2C4-498E-A991-77DA200CB5FF}" destId="{F7697098-4B96-429D-A8B9-D8BFAAB3E351}" srcOrd="0" destOrd="0" parTransId="{B4141288-907C-434C-8206-516B5912D40A}" sibTransId="{F521955D-2057-4238-AC3E-595269A9428B}"/>
    <dgm:cxn modelId="{3A9FD4DF-F807-45EF-876D-BB9238624545}" srcId="{05FB662A-C2C4-498E-A991-77DA200CB5FF}" destId="{66A885B2-8F87-46AF-9B7F-9E6DDD288863}" srcOrd="2" destOrd="0" parTransId="{C50F0160-3CF1-4422-AA7B-4DF9A0E5844B}" sibTransId="{39A817FC-4777-453F-AFFD-4623CA3A55C6}"/>
    <dgm:cxn modelId="{5319A02F-0E40-4A16-B5EA-325C09D44117}" type="presOf" srcId="{45E9BC40-070E-4CF1-944D-C694816517AB}" destId="{3AFEF184-BBE5-4DA6-BD6A-5C31E3097D2E}" srcOrd="1" destOrd="0" presId="urn:microsoft.com/office/officeart/2005/8/layout/list1"/>
    <dgm:cxn modelId="{B5BCBDC4-3AFA-426F-BB49-767D669AE501}" type="presOf" srcId="{66A885B2-8F87-46AF-9B7F-9E6DDD288863}" destId="{E1459DA7-171F-45F7-997B-F474842F3942}" srcOrd="1" destOrd="0" presId="urn:microsoft.com/office/officeart/2005/8/layout/list1"/>
    <dgm:cxn modelId="{66109E9A-1C95-4C28-9B75-D2515B144B1E}" type="presOf" srcId="{F7697098-4B96-429D-A8B9-D8BFAAB3E351}" destId="{84F99A5B-7AED-4C25-B4BE-C73A394F0406}" srcOrd="1" destOrd="0" presId="urn:microsoft.com/office/officeart/2005/8/layout/list1"/>
    <dgm:cxn modelId="{F3647508-56B8-429F-B772-21A00A62EEF8}" srcId="{05FB662A-C2C4-498E-A991-77DA200CB5FF}" destId="{45E9BC40-070E-4CF1-944D-C694816517AB}" srcOrd="1" destOrd="0" parTransId="{C55CDF35-9026-4FF1-9905-C44401B509F4}" sibTransId="{965F504E-C15B-46C4-99BF-9BCC62F24FFF}"/>
    <dgm:cxn modelId="{A376ABDF-CAA0-4203-8218-1E618AE5E83E}" type="presOf" srcId="{66A885B2-8F87-46AF-9B7F-9E6DDD288863}" destId="{3DDBE186-785E-41B7-93EC-694863CAA3FD}" srcOrd="0" destOrd="0" presId="urn:microsoft.com/office/officeart/2005/8/layout/list1"/>
    <dgm:cxn modelId="{AF100DF3-A611-436D-8193-D0A78FCD3CD9}" type="presOf" srcId="{F7697098-4B96-429D-A8B9-D8BFAAB3E351}" destId="{39FC4051-5204-4DF3-8910-9F15584EB355}" srcOrd="0" destOrd="0" presId="urn:microsoft.com/office/officeart/2005/8/layout/list1"/>
    <dgm:cxn modelId="{7C3588EA-815B-47CB-B957-B04B7F3FA9AF}" type="presOf" srcId="{05FB662A-C2C4-498E-A991-77DA200CB5FF}" destId="{37134F66-4C7A-4704-8849-C836241AD5EE}" srcOrd="0" destOrd="0" presId="urn:microsoft.com/office/officeart/2005/8/layout/list1"/>
    <dgm:cxn modelId="{984C6D94-BADC-4D9C-8973-9DAA01D280DF}" type="presParOf" srcId="{37134F66-4C7A-4704-8849-C836241AD5EE}" destId="{98615629-A76C-4599-BF00-B7FA9F8DBEE2}" srcOrd="0" destOrd="0" presId="urn:microsoft.com/office/officeart/2005/8/layout/list1"/>
    <dgm:cxn modelId="{54941AC3-F51F-42AA-A207-5154B4B1491D}" type="presParOf" srcId="{98615629-A76C-4599-BF00-B7FA9F8DBEE2}" destId="{39FC4051-5204-4DF3-8910-9F15584EB355}" srcOrd="0" destOrd="0" presId="urn:microsoft.com/office/officeart/2005/8/layout/list1"/>
    <dgm:cxn modelId="{D9911F48-128D-4880-BBD6-92C39F592BF7}" type="presParOf" srcId="{98615629-A76C-4599-BF00-B7FA9F8DBEE2}" destId="{84F99A5B-7AED-4C25-B4BE-C73A394F0406}" srcOrd="1" destOrd="0" presId="urn:microsoft.com/office/officeart/2005/8/layout/list1"/>
    <dgm:cxn modelId="{8EC44AD1-3916-4F88-9D53-B688BB98B2FA}" type="presParOf" srcId="{37134F66-4C7A-4704-8849-C836241AD5EE}" destId="{37560E9B-04FD-4850-BCDB-7CBA23303EEC}" srcOrd="1" destOrd="0" presId="urn:microsoft.com/office/officeart/2005/8/layout/list1"/>
    <dgm:cxn modelId="{2FBE98F2-D65F-4269-A030-ADE91907EB0F}" type="presParOf" srcId="{37134F66-4C7A-4704-8849-C836241AD5EE}" destId="{700D118B-FCB8-4CB5-B0C9-9992B91E1B35}" srcOrd="2" destOrd="0" presId="urn:microsoft.com/office/officeart/2005/8/layout/list1"/>
    <dgm:cxn modelId="{EF824ABA-63BF-4D1A-B447-A084A6F2166F}" type="presParOf" srcId="{37134F66-4C7A-4704-8849-C836241AD5EE}" destId="{3EA48838-D653-4FDB-BBDE-087E3804DC48}" srcOrd="3" destOrd="0" presId="urn:microsoft.com/office/officeart/2005/8/layout/list1"/>
    <dgm:cxn modelId="{637DB0DA-A7CD-40C9-A575-0AF3DE3C78F7}" type="presParOf" srcId="{37134F66-4C7A-4704-8849-C836241AD5EE}" destId="{8067FAE3-FFF4-4A35-8F3E-F83E990CC48E}" srcOrd="4" destOrd="0" presId="urn:microsoft.com/office/officeart/2005/8/layout/list1"/>
    <dgm:cxn modelId="{BA082FD6-F356-4AB1-9F0A-00F4A274D800}" type="presParOf" srcId="{8067FAE3-FFF4-4A35-8F3E-F83E990CC48E}" destId="{3021377F-0C89-4F2A-A254-4692E1374433}" srcOrd="0" destOrd="0" presId="urn:microsoft.com/office/officeart/2005/8/layout/list1"/>
    <dgm:cxn modelId="{BDBB8337-A2B5-4576-BE60-2D9E9D1839DF}" type="presParOf" srcId="{8067FAE3-FFF4-4A35-8F3E-F83E990CC48E}" destId="{3AFEF184-BBE5-4DA6-BD6A-5C31E3097D2E}" srcOrd="1" destOrd="0" presId="urn:microsoft.com/office/officeart/2005/8/layout/list1"/>
    <dgm:cxn modelId="{8134570C-91B1-43A0-BBFD-70CE18526815}" type="presParOf" srcId="{37134F66-4C7A-4704-8849-C836241AD5EE}" destId="{8BDFEB76-DD13-410F-A79A-D0676FBAB832}" srcOrd="5" destOrd="0" presId="urn:microsoft.com/office/officeart/2005/8/layout/list1"/>
    <dgm:cxn modelId="{C4D1B1F7-C37A-448D-8DAF-34A6D0BD8868}" type="presParOf" srcId="{37134F66-4C7A-4704-8849-C836241AD5EE}" destId="{B61C8062-108D-4D32-9E82-BC23ADBCA896}" srcOrd="6" destOrd="0" presId="urn:microsoft.com/office/officeart/2005/8/layout/list1"/>
    <dgm:cxn modelId="{689BBC3B-4327-49BA-A503-BD7B4E1FF275}" type="presParOf" srcId="{37134F66-4C7A-4704-8849-C836241AD5EE}" destId="{C71C2D03-2822-4E09-B34A-10422A081604}" srcOrd="7" destOrd="0" presId="urn:microsoft.com/office/officeart/2005/8/layout/list1"/>
    <dgm:cxn modelId="{EF805094-AA87-406F-AEB4-FA9FF363552D}" type="presParOf" srcId="{37134F66-4C7A-4704-8849-C836241AD5EE}" destId="{697A2F37-DE0F-4A42-BD9A-C05EC98FE580}" srcOrd="8" destOrd="0" presId="urn:microsoft.com/office/officeart/2005/8/layout/list1"/>
    <dgm:cxn modelId="{35CBB12F-CBC2-4218-9031-5BC0A09AEE64}" type="presParOf" srcId="{697A2F37-DE0F-4A42-BD9A-C05EC98FE580}" destId="{3DDBE186-785E-41B7-93EC-694863CAA3FD}" srcOrd="0" destOrd="0" presId="urn:microsoft.com/office/officeart/2005/8/layout/list1"/>
    <dgm:cxn modelId="{A928BC0C-E973-4F8A-8BF5-A342C6148E7D}" type="presParOf" srcId="{697A2F37-DE0F-4A42-BD9A-C05EC98FE580}" destId="{E1459DA7-171F-45F7-997B-F474842F3942}" srcOrd="1" destOrd="0" presId="urn:microsoft.com/office/officeart/2005/8/layout/list1"/>
    <dgm:cxn modelId="{3CE7C6CD-6DDC-45A5-BD49-7B49080F06B4}" type="presParOf" srcId="{37134F66-4C7A-4704-8849-C836241AD5EE}" destId="{8ECE6353-3BBE-4358-84D4-A2A7B0C6B278}" srcOrd="9" destOrd="0" presId="urn:microsoft.com/office/officeart/2005/8/layout/list1"/>
    <dgm:cxn modelId="{FC5992BC-CB14-4C1A-AD1A-74CFA83A6601}" type="presParOf" srcId="{37134F66-4C7A-4704-8849-C836241AD5EE}" destId="{5E99EE18-EADC-41C6-BF12-49F790214BB4}"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FB662A-C2C4-498E-A991-77DA200CB5F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7697098-4B96-429D-A8B9-D8BFAAB3E351}">
      <dgm:prSet phldrT="[Text]" custT="1"/>
      <dgm:spPr/>
      <dgm:t>
        <a:bodyPr/>
        <a:lstStyle/>
        <a:p>
          <a:r>
            <a:rPr lang="en-US" sz="2800" dirty="0" smtClean="0"/>
            <a:t>4. Build admin fee into sponsorships</a:t>
          </a:r>
          <a:endParaRPr lang="en-US" sz="2800" dirty="0"/>
        </a:p>
      </dgm:t>
    </dgm:pt>
    <dgm:pt modelId="{B4141288-907C-434C-8206-516B5912D40A}" type="parTrans" cxnId="{CAB7F7E2-B787-425B-8E14-C193B4C1D2FE}">
      <dgm:prSet/>
      <dgm:spPr/>
      <dgm:t>
        <a:bodyPr/>
        <a:lstStyle/>
        <a:p>
          <a:endParaRPr lang="en-US"/>
        </a:p>
      </dgm:t>
    </dgm:pt>
    <dgm:pt modelId="{F521955D-2057-4238-AC3E-595269A9428B}" type="sibTrans" cxnId="{CAB7F7E2-B787-425B-8E14-C193B4C1D2FE}">
      <dgm:prSet/>
      <dgm:spPr/>
      <dgm:t>
        <a:bodyPr/>
        <a:lstStyle/>
        <a:p>
          <a:endParaRPr lang="en-US"/>
        </a:p>
      </dgm:t>
    </dgm:pt>
    <dgm:pt modelId="{45E9BC40-070E-4CF1-944D-C694816517AB}">
      <dgm:prSet phldrT="[Text]" custT="1"/>
      <dgm:spPr/>
      <dgm:t>
        <a:bodyPr/>
        <a:lstStyle/>
        <a:p>
          <a:r>
            <a:rPr lang="en-US" sz="2800" dirty="0" smtClean="0"/>
            <a:t>5. Review each event </a:t>
          </a:r>
          <a:endParaRPr lang="en-US" sz="2800" dirty="0"/>
        </a:p>
      </dgm:t>
    </dgm:pt>
    <dgm:pt modelId="{C55CDF35-9026-4FF1-9905-C44401B509F4}" type="parTrans" cxnId="{F3647508-56B8-429F-B772-21A00A62EEF8}">
      <dgm:prSet/>
      <dgm:spPr/>
      <dgm:t>
        <a:bodyPr/>
        <a:lstStyle/>
        <a:p>
          <a:endParaRPr lang="en-US"/>
        </a:p>
      </dgm:t>
    </dgm:pt>
    <dgm:pt modelId="{965F504E-C15B-46C4-99BF-9BCC62F24FFF}" type="sibTrans" cxnId="{F3647508-56B8-429F-B772-21A00A62EEF8}">
      <dgm:prSet/>
      <dgm:spPr/>
      <dgm:t>
        <a:bodyPr/>
        <a:lstStyle/>
        <a:p>
          <a:endParaRPr lang="en-US"/>
        </a:p>
      </dgm:t>
    </dgm:pt>
    <dgm:pt modelId="{66A885B2-8F87-46AF-9B7F-9E6DDD288863}">
      <dgm:prSet phldrT="[Text]"/>
      <dgm:spPr/>
      <dgm:t>
        <a:bodyPr/>
        <a:lstStyle/>
        <a:p>
          <a:r>
            <a:rPr lang="en-US" dirty="0" smtClean="0"/>
            <a:t>6. Have events paid for by sponsors</a:t>
          </a:r>
          <a:endParaRPr lang="en-US" dirty="0"/>
        </a:p>
      </dgm:t>
    </dgm:pt>
    <dgm:pt modelId="{C50F0160-3CF1-4422-AA7B-4DF9A0E5844B}" type="parTrans" cxnId="{3A9FD4DF-F807-45EF-876D-BB9238624545}">
      <dgm:prSet/>
      <dgm:spPr/>
      <dgm:t>
        <a:bodyPr/>
        <a:lstStyle/>
        <a:p>
          <a:endParaRPr lang="en-US"/>
        </a:p>
      </dgm:t>
    </dgm:pt>
    <dgm:pt modelId="{39A817FC-4777-453F-AFFD-4623CA3A55C6}" type="sibTrans" cxnId="{3A9FD4DF-F807-45EF-876D-BB9238624545}">
      <dgm:prSet/>
      <dgm:spPr/>
      <dgm:t>
        <a:bodyPr/>
        <a:lstStyle/>
        <a:p>
          <a:endParaRPr lang="en-US"/>
        </a:p>
      </dgm:t>
    </dgm:pt>
    <dgm:pt modelId="{37134F66-4C7A-4704-8849-C836241AD5EE}" type="pres">
      <dgm:prSet presAssocID="{05FB662A-C2C4-498E-A991-77DA200CB5FF}" presName="linear" presStyleCnt="0">
        <dgm:presLayoutVars>
          <dgm:dir/>
          <dgm:animLvl val="lvl"/>
          <dgm:resizeHandles val="exact"/>
        </dgm:presLayoutVars>
      </dgm:prSet>
      <dgm:spPr/>
      <dgm:t>
        <a:bodyPr/>
        <a:lstStyle/>
        <a:p>
          <a:endParaRPr lang="en-US"/>
        </a:p>
      </dgm:t>
    </dgm:pt>
    <dgm:pt modelId="{98615629-A76C-4599-BF00-B7FA9F8DBEE2}" type="pres">
      <dgm:prSet presAssocID="{F7697098-4B96-429D-A8B9-D8BFAAB3E351}" presName="parentLin" presStyleCnt="0"/>
      <dgm:spPr/>
    </dgm:pt>
    <dgm:pt modelId="{39FC4051-5204-4DF3-8910-9F15584EB355}" type="pres">
      <dgm:prSet presAssocID="{F7697098-4B96-429D-A8B9-D8BFAAB3E351}" presName="parentLeftMargin" presStyleLbl="node1" presStyleIdx="0" presStyleCnt="3"/>
      <dgm:spPr/>
      <dgm:t>
        <a:bodyPr/>
        <a:lstStyle/>
        <a:p>
          <a:endParaRPr lang="en-US"/>
        </a:p>
      </dgm:t>
    </dgm:pt>
    <dgm:pt modelId="{84F99A5B-7AED-4C25-B4BE-C73A394F0406}" type="pres">
      <dgm:prSet presAssocID="{F7697098-4B96-429D-A8B9-D8BFAAB3E351}" presName="parentText" presStyleLbl="node1" presStyleIdx="0" presStyleCnt="3" custScaleX="131746">
        <dgm:presLayoutVars>
          <dgm:chMax val="0"/>
          <dgm:bulletEnabled val="1"/>
        </dgm:presLayoutVars>
      </dgm:prSet>
      <dgm:spPr/>
      <dgm:t>
        <a:bodyPr/>
        <a:lstStyle/>
        <a:p>
          <a:endParaRPr lang="en-US"/>
        </a:p>
      </dgm:t>
    </dgm:pt>
    <dgm:pt modelId="{37560E9B-04FD-4850-BCDB-7CBA23303EEC}" type="pres">
      <dgm:prSet presAssocID="{F7697098-4B96-429D-A8B9-D8BFAAB3E351}" presName="negativeSpace" presStyleCnt="0"/>
      <dgm:spPr/>
    </dgm:pt>
    <dgm:pt modelId="{700D118B-FCB8-4CB5-B0C9-9992B91E1B35}" type="pres">
      <dgm:prSet presAssocID="{F7697098-4B96-429D-A8B9-D8BFAAB3E351}" presName="childText" presStyleLbl="conFgAcc1" presStyleIdx="0" presStyleCnt="3">
        <dgm:presLayoutVars>
          <dgm:bulletEnabled val="1"/>
        </dgm:presLayoutVars>
      </dgm:prSet>
      <dgm:spPr/>
    </dgm:pt>
    <dgm:pt modelId="{3EA48838-D653-4FDB-BBDE-087E3804DC48}" type="pres">
      <dgm:prSet presAssocID="{F521955D-2057-4238-AC3E-595269A9428B}" presName="spaceBetweenRectangles" presStyleCnt="0"/>
      <dgm:spPr/>
    </dgm:pt>
    <dgm:pt modelId="{8067FAE3-FFF4-4A35-8F3E-F83E990CC48E}" type="pres">
      <dgm:prSet presAssocID="{45E9BC40-070E-4CF1-944D-C694816517AB}" presName="parentLin" presStyleCnt="0"/>
      <dgm:spPr/>
    </dgm:pt>
    <dgm:pt modelId="{3021377F-0C89-4F2A-A254-4692E1374433}" type="pres">
      <dgm:prSet presAssocID="{45E9BC40-070E-4CF1-944D-C694816517AB}" presName="parentLeftMargin" presStyleLbl="node1" presStyleIdx="0" presStyleCnt="3"/>
      <dgm:spPr/>
      <dgm:t>
        <a:bodyPr/>
        <a:lstStyle/>
        <a:p>
          <a:endParaRPr lang="en-US"/>
        </a:p>
      </dgm:t>
    </dgm:pt>
    <dgm:pt modelId="{3AFEF184-BBE5-4DA6-BD6A-5C31E3097D2E}" type="pres">
      <dgm:prSet presAssocID="{45E9BC40-070E-4CF1-944D-C694816517AB}" presName="parentText" presStyleLbl="node1" presStyleIdx="1" presStyleCnt="3">
        <dgm:presLayoutVars>
          <dgm:chMax val="0"/>
          <dgm:bulletEnabled val="1"/>
        </dgm:presLayoutVars>
      </dgm:prSet>
      <dgm:spPr/>
      <dgm:t>
        <a:bodyPr/>
        <a:lstStyle/>
        <a:p>
          <a:endParaRPr lang="en-US"/>
        </a:p>
      </dgm:t>
    </dgm:pt>
    <dgm:pt modelId="{8BDFEB76-DD13-410F-A79A-D0676FBAB832}" type="pres">
      <dgm:prSet presAssocID="{45E9BC40-070E-4CF1-944D-C694816517AB}" presName="negativeSpace" presStyleCnt="0"/>
      <dgm:spPr/>
    </dgm:pt>
    <dgm:pt modelId="{B61C8062-108D-4D32-9E82-BC23ADBCA896}" type="pres">
      <dgm:prSet presAssocID="{45E9BC40-070E-4CF1-944D-C694816517AB}" presName="childText" presStyleLbl="conFgAcc1" presStyleIdx="1" presStyleCnt="3">
        <dgm:presLayoutVars>
          <dgm:bulletEnabled val="1"/>
        </dgm:presLayoutVars>
      </dgm:prSet>
      <dgm:spPr/>
    </dgm:pt>
    <dgm:pt modelId="{C71C2D03-2822-4E09-B34A-10422A081604}" type="pres">
      <dgm:prSet presAssocID="{965F504E-C15B-46C4-99BF-9BCC62F24FFF}" presName="spaceBetweenRectangles" presStyleCnt="0"/>
      <dgm:spPr/>
    </dgm:pt>
    <dgm:pt modelId="{697A2F37-DE0F-4A42-BD9A-C05EC98FE580}" type="pres">
      <dgm:prSet presAssocID="{66A885B2-8F87-46AF-9B7F-9E6DDD288863}" presName="parentLin" presStyleCnt="0"/>
      <dgm:spPr/>
    </dgm:pt>
    <dgm:pt modelId="{3DDBE186-785E-41B7-93EC-694863CAA3FD}" type="pres">
      <dgm:prSet presAssocID="{66A885B2-8F87-46AF-9B7F-9E6DDD288863}" presName="parentLeftMargin" presStyleLbl="node1" presStyleIdx="1" presStyleCnt="3"/>
      <dgm:spPr/>
      <dgm:t>
        <a:bodyPr/>
        <a:lstStyle/>
        <a:p>
          <a:endParaRPr lang="en-US"/>
        </a:p>
      </dgm:t>
    </dgm:pt>
    <dgm:pt modelId="{E1459DA7-171F-45F7-997B-F474842F3942}" type="pres">
      <dgm:prSet presAssocID="{66A885B2-8F87-46AF-9B7F-9E6DDD288863}" presName="parentText" presStyleLbl="node1" presStyleIdx="2" presStyleCnt="3">
        <dgm:presLayoutVars>
          <dgm:chMax val="0"/>
          <dgm:bulletEnabled val="1"/>
        </dgm:presLayoutVars>
      </dgm:prSet>
      <dgm:spPr/>
      <dgm:t>
        <a:bodyPr/>
        <a:lstStyle/>
        <a:p>
          <a:endParaRPr lang="en-US"/>
        </a:p>
      </dgm:t>
    </dgm:pt>
    <dgm:pt modelId="{8ECE6353-3BBE-4358-84D4-A2A7B0C6B278}" type="pres">
      <dgm:prSet presAssocID="{66A885B2-8F87-46AF-9B7F-9E6DDD288863}" presName="negativeSpace" presStyleCnt="0"/>
      <dgm:spPr/>
    </dgm:pt>
    <dgm:pt modelId="{5E99EE18-EADC-41C6-BF12-49F790214BB4}" type="pres">
      <dgm:prSet presAssocID="{66A885B2-8F87-46AF-9B7F-9E6DDD288863}" presName="childText" presStyleLbl="conFgAcc1" presStyleIdx="2" presStyleCnt="3">
        <dgm:presLayoutVars>
          <dgm:bulletEnabled val="1"/>
        </dgm:presLayoutVars>
      </dgm:prSet>
      <dgm:spPr/>
    </dgm:pt>
  </dgm:ptLst>
  <dgm:cxnLst>
    <dgm:cxn modelId="{66731F95-ECF3-4101-977C-2EA3E7943BA8}" type="presOf" srcId="{45E9BC40-070E-4CF1-944D-C694816517AB}" destId="{3AFEF184-BBE5-4DA6-BD6A-5C31E3097D2E}" srcOrd="1" destOrd="0" presId="urn:microsoft.com/office/officeart/2005/8/layout/list1"/>
    <dgm:cxn modelId="{F62C3BC7-8F99-41BC-9AC2-B8C847725EEE}" type="presOf" srcId="{05FB662A-C2C4-498E-A991-77DA200CB5FF}" destId="{37134F66-4C7A-4704-8849-C836241AD5EE}" srcOrd="0" destOrd="0" presId="urn:microsoft.com/office/officeart/2005/8/layout/list1"/>
    <dgm:cxn modelId="{91280ED7-6707-4FC5-9CAB-15336B7659BF}" type="presOf" srcId="{45E9BC40-070E-4CF1-944D-C694816517AB}" destId="{3021377F-0C89-4F2A-A254-4692E1374433}" srcOrd="0" destOrd="0" presId="urn:microsoft.com/office/officeart/2005/8/layout/list1"/>
    <dgm:cxn modelId="{3A9FD4DF-F807-45EF-876D-BB9238624545}" srcId="{05FB662A-C2C4-498E-A991-77DA200CB5FF}" destId="{66A885B2-8F87-46AF-9B7F-9E6DDD288863}" srcOrd="2" destOrd="0" parTransId="{C50F0160-3CF1-4422-AA7B-4DF9A0E5844B}" sibTransId="{39A817FC-4777-453F-AFFD-4623CA3A55C6}"/>
    <dgm:cxn modelId="{3750030C-F96A-4EAA-AF9C-F19D63424116}" type="presOf" srcId="{66A885B2-8F87-46AF-9B7F-9E6DDD288863}" destId="{E1459DA7-171F-45F7-997B-F474842F3942}" srcOrd="1" destOrd="0" presId="urn:microsoft.com/office/officeart/2005/8/layout/list1"/>
    <dgm:cxn modelId="{CAB7F7E2-B787-425B-8E14-C193B4C1D2FE}" srcId="{05FB662A-C2C4-498E-A991-77DA200CB5FF}" destId="{F7697098-4B96-429D-A8B9-D8BFAAB3E351}" srcOrd="0" destOrd="0" parTransId="{B4141288-907C-434C-8206-516B5912D40A}" sibTransId="{F521955D-2057-4238-AC3E-595269A9428B}"/>
    <dgm:cxn modelId="{D074230E-6FE7-45A1-9927-B78EA5E8D2AA}" type="presOf" srcId="{F7697098-4B96-429D-A8B9-D8BFAAB3E351}" destId="{84F99A5B-7AED-4C25-B4BE-C73A394F0406}" srcOrd="1" destOrd="0" presId="urn:microsoft.com/office/officeart/2005/8/layout/list1"/>
    <dgm:cxn modelId="{F3647508-56B8-429F-B772-21A00A62EEF8}" srcId="{05FB662A-C2C4-498E-A991-77DA200CB5FF}" destId="{45E9BC40-070E-4CF1-944D-C694816517AB}" srcOrd="1" destOrd="0" parTransId="{C55CDF35-9026-4FF1-9905-C44401B509F4}" sibTransId="{965F504E-C15B-46C4-99BF-9BCC62F24FFF}"/>
    <dgm:cxn modelId="{4DD2904F-6AE8-4B76-A8E1-FDBF3B0D2C73}" type="presOf" srcId="{F7697098-4B96-429D-A8B9-D8BFAAB3E351}" destId="{39FC4051-5204-4DF3-8910-9F15584EB355}" srcOrd="0" destOrd="0" presId="urn:microsoft.com/office/officeart/2005/8/layout/list1"/>
    <dgm:cxn modelId="{782FFB42-A45C-4873-8D3F-0784087A9F83}" type="presOf" srcId="{66A885B2-8F87-46AF-9B7F-9E6DDD288863}" destId="{3DDBE186-785E-41B7-93EC-694863CAA3FD}" srcOrd="0" destOrd="0" presId="urn:microsoft.com/office/officeart/2005/8/layout/list1"/>
    <dgm:cxn modelId="{C32C4B2B-5193-40BF-B844-F244929A4D13}" type="presParOf" srcId="{37134F66-4C7A-4704-8849-C836241AD5EE}" destId="{98615629-A76C-4599-BF00-B7FA9F8DBEE2}" srcOrd="0" destOrd="0" presId="urn:microsoft.com/office/officeart/2005/8/layout/list1"/>
    <dgm:cxn modelId="{81C581B8-6375-4260-88AB-E41B37DC12F9}" type="presParOf" srcId="{98615629-A76C-4599-BF00-B7FA9F8DBEE2}" destId="{39FC4051-5204-4DF3-8910-9F15584EB355}" srcOrd="0" destOrd="0" presId="urn:microsoft.com/office/officeart/2005/8/layout/list1"/>
    <dgm:cxn modelId="{8EAEF30C-0EC5-41EB-A4B9-CEED10E245D6}" type="presParOf" srcId="{98615629-A76C-4599-BF00-B7FA9F8DBEE2}" destId="{84F99A5B-7AED-4C25-B4BE-C73A394F0406}" srcOrd="1" destOrd="0" presId="urn:microsoft.com/office/officeart/2005/8/layout/list1"/>
    <dgm:cxn modelId="{461CEA93-1492-4F56-B987-BF891CFA1556}" type="presParOf" srcId="{37134F66-4C7A-4704-8849-C836241AD5EE}" destId="{37560E9B-04FD-4850-BCDB-7CBA23303EEC}" srcOrd="1" destOrd="0" presId="urn:microsoft.com/office/officeart/2005/8/layout/list1"/>
    <dgm:cxn modelId="{5F48DA42-4E95-4A70-A15F-B6203D40DFE4}" type="presParOf" srcId="{37134F66-4C7A-4704-8849-C836241AD5EE}" destId="{700D118B-FCB8-4CB5-B0C9-9992B91E1B35}" srcOrd="2" destOrd="0" presId="urn:microsoft.com/office/officeart/2005/8/layout/list1"/>
    <dgm:cxn modelId="{BB128BA8-9DAD-46EB-A8D2-BBBA0BDF9B34}" type="presParOf" srcId="{37134F66-4C7A-4704-8849-C836241AD5EE}" destId="{3EA48838-D653-4FDB-BBDE-087E3804DC48}" srcOrd="3" destOrd="0" presId="urn:microsoft.com/office/officeart/2005/8/layout/list1"/>
    <dgm:cxn modelId="{A026C5B6-C29E-4E7F-8FCB-E014BD709799}" type="presParOf" srcId="{37134F66-4C7A-4704-8849-C836241AD5EE}" destId="{8067FAE3-FFF4-4A35-8F3E-F83E990CC48E}" srcOrd="4" destOrd="0" presId="urn:microsoft.com/office/officeart/2005/8/layout/list1"/>
    <dgm:cxn modelId="{05644B74-7520-4F3E-B533-79824B8BB2C8}" type="presParOf" srcId="{8067FAE3-FFF4-4A35-8F3E-F83E990CC48E}" destId="{3021377F-0C89-4F2A-A254-4692E1374433}" srcOrd="0" destOrd="0" presId="urn:microsoft.com/office/officeart/2005/8/layout/list1"/>
    <dgm:cxn modelId="{76303F93-F09C-4710-ABF1-8885C1BB74F3}" type="presParOf" srcId="{8067FAE3-FFF4-4A35-8F3E-F83E990CC48E}" destId="{3AFEF184-BBE5-4DA6-BD6A-5C31E3097D2E}" srcOrd="1" destOrd="0" presId="urn:microsoft.com/office/officeart/2005/8/layout/list1"/>
    <dgm:cxn modelId="{18E57183-C6A4-4131-8FF2-B723B5C4B792}" type="presParOf" srcId="{37134F66-4C7A-4704-8849-C836241AD5EE}" destId="{8BDFEB76-DD13-410F-A79A-D0676FBAB832}" srcOrd="5" destOrd="0" presId="urn:microsoft.com/office/officeart/2005/8/layout/list1"/>
    <dgm:cxn modelId="{6EDB4C4A-19D4-42E0-94A0-8158C130B4E8}" type="presParOf" srcId="{37134F66-4C7A-4704-8849-C836241AD5EE}" destId="{B61C8062-108D-4D32-9E82-BC23ADBCA896}" srcOrd="6" destOrd="0" presId="urn:microsoft.com/office/officeart/2005/8/layout/list1"/>
    <dgm:cxn modelId="{16B1CF4C-3136-4F3F-BB3E-88B59210BCD0}" type="presParOf" srcId="{37134F66-4C7A-4704-8849-C836241AD5EE}" destId="{C71C2D03-2822-4E09-B34A-10422A081604}" srcOrd="7" destOrd="0" presId="urn:microsoft.com/office/officeart/2005/8/layout/list1"/>
    <dgm:cxn modelId="{033B3EE3-91D7-4B0D-AACA-2C124F96747F}" type="presParOf" srcId="{37134F66-4C7A-4704-8849-C836241AD5EE}" destId="{697A2F37-DE0F-4A42-BD9A-C05EC98FE580}" srcOrd="8" destOrd="0" presId="urn:microsoft.com/office/officeart/2005/8/layout/list1"/>
    <dgm:cxn modelId="{1DE80D74-9E63-49FD-A04E-852224BD52A5}" type="presParOf" srcId="{697A2F37-DE0F-4A42-BD9A-C05EC98FE580}" destId="{3DDBE186-785E-41B7-93EC-694863CAA3FD}" srcOrd="0" destOrd="0" presId="urn:microsoft.com/office/officeart/2005/8/layout/list1"/>
    <dgm:cxn modelId="{43A499E2-2566-4C72-955A-40F2391E55F1}" type="presParOf" srcId="{697A2F37-DE0F-4A42-BD9A-C05EC98FE580}" destId="{E1459DA7-171F-45F7-997B-F474842F3942}" srcOrd="1" destOrd="0" presId="urn:microsoft.com/office/officeart/2005/8/layout/list1"/>
    <dgm:cxn modelId="{25E6B7AF-B792-4E85-873E-2B722956D80C}" type="presParOf" srcId="{37134F66-4C7A-4704-8849-C836241AD5EE}" destId="{8ECE6353-3BBE-4358-84D4-A2A7B0C6B278}" srcOrd="9" destOrd="0" presId="urn:microsoft.com/office/officeart/2005/8/layout/list1"/>
    <dgm:cxn modelId="{B804478D-EE1E-407B-8E5F-2F5A8502AD1D}" type="presParOf" srcId="{37134F66-4C7A-4704-8849-C836241AD5EE}" destId="{5E99EE18-EADC-41C6-BF12-49F790214BB4}" srcOrd="10"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FB662A-C2C4-498E-A991-77DA200CB5F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7697098-4B96-429D-A8B9-D8BFAAB3E351}">
      <dgm:prSet phldrT="[Text]"/>
      <dgm:spPr/>
      <dgm:t>
        <a:bodyPr/>
        <a:lstStyle/>
        <a:p>
          <a:r>
            <a:rPr lang="en-US" dirty="0" smtClean="0"/>
            <a:t>7. Offer Perks for sponsors</a:t>
          </a:r>
          <a:endParaRPr lang="en-US" dirty="0"/>
        </a:p>
      </dgm:t>
    </dgm:pt>
    <dgm:pt modelId="{B4141288-907C-434C-8206-516B5912D40A}" type="parTrans" cxnId="{CAB7F7E2-B787-425B-8E14-C193B4C1D2FE}">
      <dgm:prSet/>
      <dgm:spPr/>
      <dgm:t>
        <a:bodyPr/>
        <a:lstStyle/>
        <a:p>
          <a:endParaRPr lang="en-US"/>
        </a:p>
      </dgm:t>
    </dgm:pt>
    <dgm:pt modelId="{F521955D-2057-4238-AC3E-595269A9428B}" type="sibTrans" cxnId="{CAB7F7E2-B787-425B-8E14-C193B4C1D2FE}">
      <dgm:prSet/>
      <dgm:spPr/>
      <dgm:t>
        <a:bodyPr/>
        <a:lstStyle/>
        <a:p>
          <a:endParaRPr lang="en-US"/>
        </a:p>
      </dgm:t>
    </dgm:pt>
    <dgm:pt modelId="{37134F66-4C7A-4704-8849-C836241AD5EE}" type="pres">
      <dgm:prSet presAssocID="{05FB662A-C2C4-498E-A991-77DA200CB5FF}" presName="linear" presStyleCnt="0">
        <dgm:presLayoutVars>
          <dgm:dir/>
          <dgm:animLvl val="lvl"/>
          <dgm:resizeHandles val="exact"/>
        </dgm:presLayoutVars>
      </dgm:prSet>
      <dgm:spPr/>
      <dgm:t>
        <a:bodyPr/>
        <a:lstStyle/>
        <a:p>
          <a:endParaRPr lang="en-US"/>
        </a:p>
      </dgm:t>
    </dgm:pt>
    <dgm:pt modelId="{98615629-A76C-4599-BF00-B7FA9F8DBEE2}" type="pres">
      <dgm:prSet presAssocID="{F7697098-4B96-429D-A8B9-D8BFAAB3E351}" presName="parentLin" presStyleCnt="0"/>
      <dgm:spPr/>
    </dgm:pt>
    <dgm:pt modelId="{39FC4051-5204-4DF3-8910-9F15584EB355}" type="pres">
      <dgm:prSet presAssocID="{F7697098-4B96-429D-A8B9-D8BFAAB3E351}" presName="parentLeftMargin" presStyleLbl="node1" presStyleIdx="0" presStyleCnt="1"/>
      <dgm:spPr/>
      <dgm:t>
        <a:bodyPr/>
        <a:lstStyle/>
        <a:p>
          <a:endParaRPr lang="en-US"/>
        </a:p>
      </dgm:t>
    </dgm:pt>
    <dgm:pt modelId="{84F99A5B-7AED-4C25-B4BE-C73A394F0406}" type="pres">
      <dgm:prSet presAssocID="{F7697098-4B96-429D-A8B9-D8BFAAB3E351}" presName="parentText" presStyleLbl="node1" presStyleIdx="0" presStyleCnt="1">
        <dgm:presLayoutVars>
          <dgm:chMax val="0"/>
          <dgm:bulletEnabled val="1"/>
        </dgm:presLayoutVars>
      </dgm:prSet>
      <dgm:spPr/>
      <dgm:t>
        <a:bodyPr/>
        <a:lstStyle/>
        <a:p>
          <a:endParaRPr lang="en-US"/>
        </a:p>
      </dgm:t>
    </dgm:pt>
    <dgm:pt modelId="{37560E9B-04FD-4850-BCDB-7CBA23303EEC}" type="pres">
      <dgm:prSet presAssocID="{F7697098-4B96-429D-A8B9-D8BFAAB3E351}" presName="negativeSpace" presStyleCnt="0"/>
      <dgm:spPr/>
    </dgm:pt>
    <dgm:pt modelId="{700D118B-FCB8-4CB5-B0C9-9992B91E1B35}" type="pres">
      <dgm:prSet presAssocID="{F7697098-4B96-429D-A8B9-D8BFAAB3E351}" presName="childText" presStyleLbl="conFgAcc1" presStyleIdx="0" presStyleCnt="1">
        <dgm:presLayoutVars>
          <dgm:bulletEnabled val="1"/>
        </dgm:presLayoutVars>
      </dgm:prSet>
      <dgm:spPr/>
    </dgm:pt>
  </dgm:ptLst>
  <dgm:cxnLst>
    <dgm:cxn modelId="{8D0D82F0-8E60-4F28-81A4-C41AB632CFB9}" type="presOf" srcId="{F7697098-4B96-429D-A8B9-D8BFAAB3E351}" destId="{39FC4051-5204-4DF3-8910-9F15584EB355}" srcOrd="0" destOrd="0" presId="urn:microsoft.com/office/officeart/2005/8/layout/list1"/>
    <dgm:cxn modelId="{CAB7F7E2-B787-425B-8E14-C193B4C1D2FE}" srcId="{05FB662A-C2C4-498E-A991-77DA200CB5FF}" destId="{F7697098-4B96-429D-A8B9-D8BFAAB3E351}" srcOrd="0" destOrd="0" parTransId="{B4141288-907C-434C-8206-516B5912D40A}" sibTransId="{F521955D-2057-4238-AC3E-595269A9428B}"/>
    <dgm:cxn modelId="{B8385BCF-8D61-4AA0-9347-1A63B74A7761}" type="presOf" srcId="{05FB662A-C2C4-498E-A991-77DA200CB5FF}" destId="{37134F66-4C7A-4704-8849-C836241AD5EE}" srcOrd="0" destOrd="0" presId="urn:microsoft.com/office/officeart/2005/8/layout/list1"/>
    <dgm:cxn modelId="{19E1D3EA-D7F0-442A-9E44-6EB0839C97AD}" type="presOf" srcId="{F7697098-4B96-429D-A8B9-D8BFAAB3E351}" destId="{84F99A5B-7AED-4C25-B4BE-C73A394F0406}" srcOrd="1" destOrd="0" presId="urn:microsoft.com/office/officeart/2005/8/layout/list1"/>
    <dgm:cxn modelId="{2260CC10-27C6-44ED-A076-612EE249519A}" type="presParOf" srcId="{37134F66-4C7A-4704-8849-C836241AD5EE}" destId="{98615629-A76C-4599-BF00-B7FA9F8DBEE2}" srcOrd="0" destOrd="0" presId="urn:microsoft.com/office/officeart/2005/8/layout/list1"/>
    <dgm:cxn modelId="{0DFC17CB-A36D-4873-8CA2-32BD1DBD54B4}" type="presParOf" srcId="{98615629-A76C-4599-BF00-B7FA9F8DBEE2}" destId="{39FC4051-5204-4DF3-8910-9F15584EB355}" srcOrd="0" destOrd="0" presId="urn:microsoft.com/office/officeart/2005/8/layout/list1"/>
    <dgm:cxn modelId="{A166F46F-FBF3-450B-A243-5604E3CF3B1A}" type="presParOf" srcId="{98615629-A76C-4599-BF00-B7FA9F8DBEE2}" destId="{84F99A5B-7AED-4C25-B4BE-C73A394F0406}" srcOrd="1" destOrd="0" presId="urn:microsoft.com/office/officeart/2005/8/layout/list1"/>
    <dgm:cxn modelId="{DAAB3D5F-75C1-4B2C-B0F8-EF0B335C0C26}" type="presParOf" srcId="{37134F66-4C7A-4704-8849-C836241AD5EE}" destId="{37560E9B-04FD-4850-BCDB-7CBA23303EEC}" srcOrd="1" destOrd="0" presId="urn:microsoft.com/office/officeart/2005/8/layout/list1"/>
    <dgm:cxn modelId="{FF2D0A14-2D23-4EB0-BF92-083914BD6726}" type="presParOf" srcId="{37134F66-4C7A-4704-8849-C836241AD5EE}" destId="{700D118B-FCB8-4CB5-B0C9-9992B91E1B35}" srcOrd="2"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5414B-10D2-4334-A1C6-15A12EFB9074}">
      <dsp:nvSpPr>
        <dsp:cNvPr id="0" name=""/>
        <dsp:cNvSpPr/>
      </dsp:nvSpPr>
      <dsp:spPr>
        <a:xfrm>
          <a:off x="916483" y="1984"/>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r>
            <a:rPr lang="en-US" sz="2400" kern="1200" dirty="0" smtClean="0"/>
            <a:t>Municipal Contributions</a:t>
          </a:r>
        </a:p>
        <a:p>
          <a:pPr lvl="0" algn="ctr" defTabSz="711200">
            <a:lnSpc>
              <a:spcPct val="90000"/>
            </a:lnSpc>
            <a:spcBef>
              <a:spcPct val="0"/>
            </a:spcBef>
            <a:spcAft>
              <a:spcPct val="35000"/>
            </a:spcAft>
          </a:pPr>
          <a:endParaRPr lang="en-US" sz="1600" kern="1200" dirty="0"/>
        </a:p>
      </dsp:txBody>
      <dsp:txXfrm>
        <a:off x="916483" y="1984"/>
        <a:ext cx="2030015" cy="1218009"/>
      </dsp:txXfrm>
    </dsp:sp>
    <dsp:sp modelId="{660FBF1A-13AF-4FEA-8F1B-1F40D659E824}">
      <dsp:nvSpPr>
        <dsp:cNvPr id="0" name=""/>
        <dsp:cNvSpPr/>
      </dsp:nvSpPr>
      <dsp:spPr>
        <a:xfrm>
          <a:off x="3149500" y="1984"/>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Annual Pledge Drive</a:t>
          </a:r>
          <a:endParaRPr lang="en-US" sz="2700" kern="1200" dirty="0"/>
        </a:p>
      </dsp:txBody>
      <dsp:txXfrm>
        <a:off x="3149500" y="1984"/>
        <a:ext cx="2030015" cy="1218009"/>
      </dsp:txXfrm>
    </dsp:sp>
    <dsp:sp modelId="{6353AD5F-F98F-486B-94F9-7A8E22BEF0D5}">
      <dsp:nvSpPr>
        <dsp:cNvPr id="0" name=""/>
        <dsp:cNvSpPr/>
      </dsp:nvSpPr>
      <dsp:spPr>
        <a:xfrm>
          <a:off x="916483" y="1422995"/>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Merchandise </a:t>
          </a:r>
          <a:br>
            <a:rPr lang="en-US" sz="2700" kern="1200" dirty="0" smtClean="0"/>
          </a:br>
          <a:r>
            <a:rPr lang="en-US" sz="2700" kern="1200" dirty="0" smtClean="0"/>
            <a:t>Sales</a:t>
          </a:r>
          <a:endParaRPr lang="en-US" sz="2700" kern="1200" dirty="0"/>
        </a:p>
      </dsp:txBody>
      <dsp:txXfrm>
        <a:off x="916483" y="1422995"/>
        <a:ext cx="2030015" cy="1218009"/>
      </dsp:txXfrm>
    </dsp:sp>
    <dsp:sp modelId="{7C0E82CA-CD4E-46D9-8759-220D5738C44A}">
      <dsp:nvSpPr>
        <dsp:cNvPr id="0" name=""/>
        <dsp:cNvSpPr/>
      </dsp:nvSpPr>
      <dsp:spPr>
        <a:xfrm>
          <a:off x="3149500" y="1422995"/>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Grants</a:t>
          </a:r>
          <a:endParaRPr lang="en-US" sz="2700" kern="1200" dirty="0"/>
        </a:p>
      </dsp:txBody>
      <dsp:txXfrm>
        <a:off x="3149500" y="1422995"/>
        <a:ext cx="2030015" cy="1218009"/>
      </dsp:txXfrm>
    </dsp:sp>
    <dsp:sp modelId="{4E626F94-A09C-400D-9C52-24E325AF1E10}">
      <dsp:nvSpPr>
        <dsp:cNvPr id="0" name=""/>
        <dsp:cNvSpPr/>
      </dsp:nvSpPr>
      <dsp:spPr>
        <a:xfrm>
          <a:off x="2032992" y="2844006"/>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solidFill>
                <a:srgbClr val="FFFF00"/>
              </a:solidFill>
            </a:rPr>
            <a:t>Fundraising</a:t>
          </a:r>
          <a:r>
            <a:rPr lang="en-US" sz="2700" kern="1200" dirty="0" smtClean="0"/>
            <a:t> </a:t>
          </a:r>
          <a:r>
            <a:rPr lang="en-US" sz="2700" kern="1200" dirty="0" smtClean="0">
              <a:solidFill>
                <a:srgbClr val="FFFF00"/>
              </a:solidFill>
            </a:rPr>
            <a:t>Events</a:t>
          </a:r>
          <a:endParaRPr lang="en-US" sz="2700" kern="1200" dirty="0">
            <a:solidFill>
              <a:srgbClr val="FFFF00"/>
            </a:solidFill>
          </a:endParaRPr>
        </a:p>
      </dsp:txBody>
      <dsp:txXfrm>
        <a:off x="2032992" y="2844006"/>
        <a:ext cx="2030015" cy="12180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74C14-9C1D-4814-A5D2-63C4825F8DFA}">
      <dsp:nvSpPr>
        <dsp:cNvPr id="0" name=""/>
        <dsp:cNvSpPr/>
      </dsp:nvSpPr>
      <dsp:spPr>
        <a:xfrm>
          <a:off x="0" y="25497"/>
          <a:ext cx="7381007" cy="12468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Who Develops a Comprehensive Fundraising Strategy?</a:t>
          </a:r>
          <a:endParaRPr lang="en-US" sz="2800" kern="1200" dirty="0"/>
        </a:p>
      </dsp:txBody>
      <dsp:txXfrm>
        <a:off x="60866" y="86363"/>
        <a:ext cx="7259275" cy="1125117"/>
      </dsp:txXfrm>
    </dsp:sp>
    <dsp:sp modelId="{221B5CFE-2665-4A90-A7D1-12601A1059E5}">
      <dsp:nvSpPr>
        <dsp:cNvPr id="0" name=""/>
        <dsp:cNvSpPr/>
      </dsp:nvSpPr>
      <dsp:spPr>
        <a:xfrm>
          <a:off x="0" y="1272347"/>
          <a:ext cx="7381007" cy="1493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347" tIns="46990" rIns="263144" bIns="46990" numCol="1" spcCol="1270" anchor="t" anchorCtr="0">
          <a:noAutofit/>
        </a:bodyPr>
        <a:lstStyle/>
        <a:p>
          <a:pPr marL="285750" lvl="1" indent="-285750" algn="l" defTabSz="1289050">
            <a:lnSpc>
              <a:spcPct val="90000"/>
            </a:lnSpc>
            <a:spcBef>
              <a:spcPct val="0"/>
            </a:spcBef>
            <a:spcAft>
              <a:spcPct val="20000"/>
            </a:spcAft>
            <a:buChar char="••"/>
          </a:pPr>
          <a:endParaRPr lang="en-US" sz="2900" kern="1200" dirty="0"/>
        </a:p>
        <a:p>
          <a:pPr marL="285750" lvl="1" indent="-285750" algn="l" defTabSz="1289050">
            <a:lnSpc>
              <a:spcPct val="90000"/>
            </a:lnSpc>
            <a:spcBef>
              <a:spcPct val="0"/>
            </a:spcBef>
            <a:spcAft>
              <a:spcPct val="20000"/>
            </a:spcAft>
            <a:buChar char="••"/>
          </a:pPr>
          <a:r>
            <a:rPr lang="en-US" sz="2900" kern="1200" dirty="0" smtClean="0"/>
            <a:t>Should be developed and led by the Board </a:t>
          </a:r>
          <a:endParaRPr lang="en-US" sz="2900" kern="1200" dirty="0"/>
        </a:p>
        <a:p>
          <a:pPr marL="285750" lvl="1" indent="-285750" algn="l" defTabSz="1289050">
            <a:lnSpc>
              <a:spcPct val="90000"/>
            </a:lnSpc>
            <a:spcBef>
              <a:spcPct val="0"/>
            </a:spcBef>
            <a:spcAft>
              <a:spcPct val="20000"/>
            </a:spcAft>
            <a:buChar char="••"/>
          </a:pPr>
          <a:endParaRPr lang="en-US" sz="2900" kern="1200" dirty="0"/>
        </a:p>
      </dsp:txBody>
      <dsp:txXfrm>
        <a:off x="0" y="1272347"/>
        <a:ext cx="7381007" cy="1493505"/>
      </dsp:txXfrm>
    </dsp:sp>
    <dsp:sp modelId="{4F6F5F02-0AFB-4749-A55A-97E3F845B53A}">
      <dsp:nvSpPr>
        <dsp:cNvPr id="0" name=""/>
        <dsp:cNvSpPr/>
      </dsp:nvSpPr>
      <dsp:spPr>
        <a:xfrm>
          <a:off x="0" y="2666996"/>
          <a:ext cx="7381007" cy="9377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endParaRPr lang="en-US" sz="2300" kern="1200" dirty="0" smtClean="0"/>
        </a:p>
        <a:p>
          <a:pPr lvl="0" algn="l" defTabSz="1022350">
            <a:lnSpc>
              <a:spcPct val="90000"/>
            </a:lnSpc>
            <a:spcBef>
              <a:spcPct val="0"/>
            </a:spcBef>
            <a:spcAft>
              <a:spcPct val="35000"/>
            </a:spcAft>
          </a:pPr>
          <a:r>
            <a:rPr lang="en-US" sz="2800" kern="1200" dirty="0" smtClean="0"/>
            <a:t>Who Implements the Fundraising Strategy?</a:t>
          </a:r>
        </a:p>
        <a:p>
          <a:pPr lvl="0" algn="l" defTabSz="1022350">
            <a:lnSpc>
              <a:spcPct val="90000"/>
            </a:lnSpc>
            <a:spcBef>
              <a:spcPct val="0"/>
            </a:spcBef>
            <a:spcAft>
              <a:spcPct val="35000"/>
            </a:spcAft>
          </a:pPr>
          <a:endParaRPr lang="en-US" sz="2300" kern="1200" dirty="0"/>
        </a:p>
      </dsp:txBody>
      <dsp:txXfrm>
        <a:off x="45778" y="2712774"/>
        <a:ext cx="7289451" cy="846213"/>
      </dsp:txXfrm>
    </dsp:sp>
    <dsp:sp modelId="{DDA089DF-A2FA-4E9E-889C-38AA6A30E091}">
      <dsp:nvSpPr>
        <dsp:cNvPr id="0" name=""/>
        <dsp:cNvSpPr/>
      </dsp:nvSpPr>
      <dsp:spPr>
        <a:xfrm>
          <a:off x="0" y="3703622"/>
          <a:ext cx="7381007" cy="919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347"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dirty="0" smtClean="0"/>
            <a:t>Board, committees, project task force, and staff all share in implementation</a:t>
          </a:r>
          <a:endParaRPr lang="en-US" sz="2900" kern="1200" dirty="0"/>
        </a:p>
      </dsp:txBody>
      <dsp:txXfrm>
        <a:off x="0" y="3703622"/>
        <a:ext cx="7381007" cy="919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D118B-FCB8-4CB5-B0C9-9992B91E1B35}">
      <dsp:nvSpPr>
        <dsp:cNvPr id="0" name=""/>
        <dsp:cNvSpPr/>
      </dsp:nvSpPr>
      <dsp:spPr>
        <a:xfrm>
          <a:off x="0" y="592559"/>
          <a:ext cx="8077200" cy="95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F99A5B-7AED-4C25-B4BE-C73A394F0406}">
      <dsp:nvSpPr>
        <dsp:cNvPr id="0" name=""/>
        <dsp:cNvSpPr/>
      </dsp:nvSpPr>
      <dsp:spPr>
        <a:xfrm>
          <a:off x="381001" y="76202"/>
          <a:ext cx="6416034" cy="1121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1066800">
            <a:lnSpc>
              <a:spcPct val="90000"/>
            </a:lnSpc>
            <a:spcBef>
              <a:spcPct val="0"/>
            </a:spcBef>
            <a:spcAft>
              <a:spcPct val="35000"/>
            </a:spcAft>
          </a:pPr>
          <a:r>
            <a:rPr lang="en-US" sz="2400" kern="1200" dirty="0" smtClean="0"/>
            <a:t>1. Coordinate entire year’s calendar </a:t>
          </a:r>
          <a:endParaRPr lang="en-US" sz="2400" kern="1200" dirty="0"/>
        </a:p>
      </dsp:txBody>
      <dsp:txXfrm>
        <a:off x="435761" y="130962"/>
        <a:ext cx="6306514" cy="1012240"/>
      </dsp:txXfrm>
    </dsp:sp>
    <dsp:sp modelId="{B61C8062-108D-4D32-9E82-BC23ADBCA896}">
      <dsp:nvSpPr>
        <dsp:cNvPr id="0" name=""/>
        <dsp:cNvSpPr/>
      </dsp:nvSpPr>
      <dsp:spPr>
        <a:xfrm>
          <a:off x="0" y="2362200"/>
          <a:ext cx="8077200" cy="95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FEF184-BBE5-4DA6-BD6A-5C31E3097D2E}">
      <dsp:nvSpPr>
        <dsp:cNvPr id="0" name=""/>
        <dsp:cNvSpPr/>
      </dsp:nvSpPr>
      <dsp:spPr>
        <a:xfrm>
          <a:off x="403860" y="1755359"/>
          <a:ext cx="6395228" cy="1121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1066800">
            <a:lnSpc>
              <a:spcPct val="90000"/>
            </a:lnSpc>
            <a:spcBef>
              <a:spcPct val="0"/>
            </a:spcBef>
            <a:spcAft>
              <a:spcPct val="35000"/>
            </a:spcAft>
          </a:pPr>
          <a:r>
            <a:rPr lang="en-US" sz="2400" kern="1200" dirty="0" smtClean="0"/>
            <a:t>2. Strive to have events break even or make $</a:t>
          </a:r>
          <a:endParaRPr lang="en-US" sz="2400" kern="1200" dirty="0"/>
        </a:p>
      </dsp:txBody>
      <dsp:txXfrm>
        <a:off x="458620" y="1810119"/>
        <a:ext cx="6285708" cy="1012240"/>
      </dsp:txXfrm>
    </dsp:sp>
    <dsp:sp modelId="{5E99EE18-EADC-41C6-BF12-49F790214BB4}">
      <dsp:nvSpPr>
        <dsp:cNvPr id="0" name=""/>
        <dsp:cNvSpPr/>
      </dsp:nvSpPr>
      <dsp:spPr>
        <a:xfrm>
          <a:off x="0" y="4039920"/>
          <a:ext cx="8077200" cy="95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459DA7-171F-45F7-997B-F474842F3942}">
      <dsp:nvSpPr>
        <dsp:cNvPr id="0" name=""/>
        <dsp:cNvSpPr/>
      </dsp:nvSpPr>
      <dsp:spPr>
        <a:xfrm>
          <a:off x="403860" y="3479040"/>
          <a:ext cx="6330998" cy="1121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1066800">
            <a:lnSpc>
              <a:spcPct val="90000"/>
            </a:lnSpc>
            <a:spcBef>
              <a:spcPct val="0"/>
            </a:spcBef>
            <a:spcAft>
              <a:spcPct val="35000"/>
            </a:spcAft>
          </a:pPr>
          <a:r>
            <a:rPr lang="en-US" sz="2400" kern="1200" dirty="0" smtClean="0"/>
            <a:t>3. Committees should ID businesses to solicit </a:t>
          </a:r>
          <a:endParaRPr lang="en-US" sz="2400" kern="1200" dirty="0"/>
        </a:p>
      </dsp:txBody>
      <dsp:txXfrm>
        <a:off x="458620" y="3533800"/>
        <a:ext cx="6221478" cy="1012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D118B-FCB8-4CB5-B0C9-9992B91E1B35}">
      <dsp:nvSpPr>
        <dsp:cNvPr id="0" name=""/>
        <dsp:cNvSpPr/>
      </dsp:nvSpPr>
      <dsp:spPr>
        <a:xfrm>
          <a:off x="0" y="1047119"/>
          <a:ext cx="7543800"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F99A5B-7AED-4C25-B4BE-C73A394F0406}">
      <dsp:nvSpPr>
        <dsp:cNvPr id="0" name=""/>
        <dsp:cNvSpPr/>
      </dsp:nvSpPr>
      <dsp:spPr>
        <a:xfrm>
          <a:off x="377190" y="663359"/>
          <a:ext cx="6957058"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96" tIns="0" rIns="199596" bIns="0" numCol="1" spcCol="1270" anchor="ctr" anchorCtr="0">
          <a:noAutofit/>
        </a:bodyPr>
        <a:lstStyle/>
        <a:p>
          <a:pPr lvl="0" algn="l" defTabSz="1244600">
            <a:lnSpc>
              <a:spcPct val="90000"/>
            </a:lnSpc>
            <a:spcBef>
              <a:spcPct val="0"/>
            </a:spcBef>
            <a:spcAft>
              <a:spcPct val="35000"/>
            </a:spcAft>
          </a:pPr>
          <a:r>
            <a:rPr lang="en-US" sz="2800" kern="1200" dirty="0" smtClean="0"/>
            <a:t>4. Build admin fee into sponsorships</a:t>
          </a:r>
          <a:endParaRPr lang="en-US" sz="2800" kern="1200" dirty="0"/>
        </a:p>
      </dsp:txBody>
      <dsp:txXfrm>
        <a:off x="414657" y="700826"/>
        <a:ext cx="6882124" cy="692586"/>
      </dsp:txXfrm>
    </dsp:sp>
    <dsp:sp modelId="{B61C8062-108D-4D32-9E82-BC23ADBCA896}">
      <dsp:nvSpPr>
        <dsp:cNvPr id="0" name=""/>
        <dsp:cNvSpPr/>
      </dsp:nvSpPr>
      <dsp:spPr>
        <a:xfrm>
          <a:off x="0" y="2226479"/>
          <a:ext cx="7543800"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FEF184-BBE5-4DA6-BD6A-5C31E3097D2E}">
      <dsp:nvSpPr>
        <dsp:cNvPr id="0" name=""/>
        <dsp:cNvSpPr/>
      </dsp:nvSpPr>
      <dsp:spPr>
        <a:xfrm>
          <a:off x="377190" y="1842719"/>
          <a:ext cx="5280660"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96" tIns="0" rIns="199596" bIns="0" numCol="1" spcCol="1270" anchor="ctr" anchorCtr="0">
          <a:noAutofit/>
        </a:bodyPr>
        <a:lstStyle/>
        <a:p>
          <a:pPr lvl="0" algn="l" defTabSz="1244600">
            <a:lnSpc>
              <a:spcPct val="90000"/>
            </a:lnSpc>
            <a:spcBef>
              <a:spcPct val="0"/>
            </a:spcBef>
            <a:spcAft>
              <a:spcPct val="35000"/>
            </a:spcAft>
          </a:pPr>
          <a:r>
            <a:rPr lang="en-US" sz="2800" kern="1200" dirty="0" smtClean="0"/>
            <a:t>5. Review each event </a:t>
          </a:r>
          <a:endParaRPr lang="en-US" sz="2800" kern="1200" dirty="0"/>
        </a:p>
      </dsp:txBody>
      <dsp:txXfrm>
        <a:off x="414657" y="1880186"/>
        <a:ext cx="5205726" cy="692586"/>
      </dsp:txXfrm>
    </dsp:sp>
    <dsp:sp modelId="{5E99EE18-EADC-41C6-BF12-49F790214BB4}">
      <dsp:nvSpPr>
        <dsp:cNvPr id="0" name=""/>
        <dsp:cNvSpPr/>
      </dsp:nvSpPr>
      <dsp:spPr>
        <a:xfrm>
          <a:off x="0" y="3405839"/>
          <a:ext cx="7543800"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459DA7-171F-45F7-997B-F474842F3942}">
      <dsp:nvSpPr>
        <dsp:cNvPr id="0" name=""/>
        <dsp:cNvSpPr/>
      </dsp:nvSpPr>
      <dsp:spPr>
        <a:xfrm>
          <a:off x="377190" y="3022079"/>
          <a:ext cx="5280660"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96" tIns="0" rIns="199596" bIns="0" numCol="1" spcCol="1270" anchor="ctr" anchorCtr="0">
          <a:noAutofit/>
        </a:bodyPr>
        <a:lstStyle/>
        <a:p>
          <a:pPr lvl="0" algn="l" defTabSz="1155700">
            <a:lnSpc>
              <a:spcPct val="90000"/>
            </a:lnSpc>
            <a:spcBef>
              <a:spcPct val="0"/>
            </a:spcBef>
            <a:spcAft>
              <a:spcPct val="35000"/>
            </a:spcAft>
          </a:pPr>
          <a:r>
            <a:rPr lang="en-US" sz="2600" kern="1200" dirty="0" smtClean="0"/>
            <a:t>6. Have events paid for by sponsors</a:t>
          </a:r>
          <a:endParaRPr lang="en-US" sz="2600" kern="1200" dirty="0"/>
        </a:p>
      </dsp:txBody>
      <dsp:txXfrm>
        <a:off x="414657" y="3059546"/>
        <a:ext cx="5205726" cy="6925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D118B-FCB8-4CB5-B0C9-9992B91E1B35}">
      <dsp:nvSpPr>
        <dsp:cNvPr id="0" name=""/>
        <dsp:cNvSpPr/>
      </dsp:nvSpPr>
      <dsp:spPr>
        <a:xfrm>
          <a:off x="0" y="2131660"/>
          <a:ext cx="6999058" cy="806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F99A5B-7AED-4C25-B4BE-C73A394F0406}">
      <dsp:nvSpPr>
        <dsp:cNvPr id="0" name=""/>
        <dsp:cNvSpPr/>
      </dsp:nvSpPr>
      <dsp:spPr>
        <a:xfrm>
          <a:off x="349952" y="1659339"/>
          <a:ext cx="4899340" cy="944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183" tIns="0" rIns="185183" bIns="0" numCol="1" spcCol="1270" anchor="ctr" anchorCtr="0">
          <a:noAutofit/>
        </a:bodyPr>
        <a:lstStyle/>
        <a:p>
          <a:pPr lvl="0" algn="l" defTabSz="1422400">
            <a:lnSpc>
              <a:spcPct val="90000"/>
            </a:lnSpc>
            <a:spcBef>
              <a:spcPct val="0"/>
            </a:spcBef>
            <a:spcAft>
              <a:spcPct val="35000"/>
            </a:spcAft>
          </a:pPr>
          <a:r>
            <a:rPr lang="en-US" sz="3200" kern="1200" dirty="0" smtClean="0"/>
            <a:t>7. Offer Perks for sponsors</a:t>
          </a:r>
          <a:endParaRPr lang="en-US" sz="3200" kern="1200" dirty="0"/>
        </a:p>
      </dsp:txBody>
      <dsp:txXfrm>
        <a:off x="396066" y="1705453"/>
        <a:ext cx="4807112" cy="85241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9471872C-C633-4160-800C-5BD600B5CAE0}" type="datetimeFigureOut">
              <a:rPr lang="en-US" smtClean="0"/>
              <a:t>1/30/2020</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0AFF8952-FCAF-4B88-81DE-825350B3F5A1}" type="slidenum">
              <a:rPr lang="en-US" smtClean="0"/>
              <a:t>‹#›</a:t>
            </a:fld>
            <a:endParaRPr lang="en-US"/>
          </a:p>
        </p:txBody>
      </p:sp>
    </p:spTree>
    <p:extLst>
      <p:ext uri="{BB962C8B-B14F-4D97-AF65-F5344CB8AC3E}">
        <p14:creationId xmlns:p14="http://schemas.microsoft.com/office/powerpoint/2010/main" val="188449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826C3758-1F16-4833-9B25-E00FC5CED904}" type="datetimeFigureOut">
              <a:rPr lang="en-US" smtClean="0"/>
              <a:t>1/30/2020</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00CEA6C-FBFD-414A-B2B1-42ECC928ACF0}" type="slidenum">
              <a:rPr lang="en-US" smtClean="0"/>
              <a:t>‹#›</a:t>
            </a:fld>
            <a:endParaRPr lang="en-US"/>
          </a:p>
        </p:txBody>
      </p:sp>
    </p:spTree>
    <p:extLst>
      <p:ext uri="{BB962C8B-B14F-4D97-AF65-F5344CB8AC3E}">
        <p14:creationId xmlns:p14="http://schemas.microsoft.com/office/powerpoint/2010/main" val="408834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0CEA6C-FBFD-414A-B2B1-42ECC928ACF0}" type="slidenum">
              <a:rPr lang="en-US" smtClean="0"/>
              <a:t>1</a:t>
            </a:fld>
            <a:endParaRPr lang="en-US"/>
          </a:p>
        </p:txBody>
      </p:sp>
    </p:spTree>
    <p:extLst>
      <p:ext uri="{BB962C8B-B14F-4D97-AF65-F5344CB8AC3E}">
        <p14:creationId xmlns:p14="http://schemas.microsoft.com/office/powerpoint/2010/main" val="1881687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Offer special perks for sponsors, VIP parking, bathroom facilities, T-shirts for their employees, masters of ceremony or award presentations and photo-ops.</a:t>
            </a:r>
          </a:p>
          <a:p>
            <a:endParaRPr lang="en-US" dirty="0"/>
          </a:p>
        </p:txBody>
      </p:sp>
      <p:sp>
        <p:nvSpPr>
          <p:cNvPr id="4" name="Slide Number Placeholder 3"/>
          <p:cNvSpPr>
            <a:spLocks noGrp="1"/>
          </p:cNvSpPr>
          <p:nvPr>
            <p:ph type="sldNum" sz="quarter" idx="10"/>
          </p:nvPr>
        </p:nvSpPr>
        <p:spPr/>
        <p:txBody>
          <a:bodyPr/>
          <a:lstStyle/>
          <a:p>
            <a:fld id="{F00CEA6C-FBFD-414A-B2B1-42ECC928ACF0}" type="slidenum">
              <a:rPr lang="en-US" smtClean="0"/>
              <a:t>10</a:t>
            </a:fld>
            <a:endParaRPr lang="en-US"/>
          </a:p>
        </p:txBody>
      </p:sp>
    </p:spTree>
    <p:extLst>
      <p:ext uri="{BB962C8B-B14F-4D97-AF65-F5344CB8AC3E}">
        <p14:creationId xmlns:p14="http://schemas.microsoft.com/office/powerpoint/2010/main" val="704239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0CEA6C-FBFD-414A-B2B1-42ECC928ACF0}" type="slidenum">
              <a:rPr lang="en-US" smtClean="0"/>
              <a:t>11</a:t>
            </a:fld>
            <a:endParaRPr lang="en-US"/>
          </a:p>
        </p:txBody>
      </p:sp>
    </p:spTree>
    <p:extLst>
      <p:ext uri="{BB962C8B-B14F-4D97-AF65-F5344CB8AC3E}">
        <p14:creationId xmlns:p14="http://schemas.microsoft.com/office/powerpoint/2010/main" val="704239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0CEA6C-FBFD-414A-B2B1-42ECC928ACF0}" type="slidenum">
              <a:rPr lang="en-US" smtClean="0"/>
              <a:t>12</a:t>
            </a:fld>
            <a:endParaRPr lang="en-US"/>
          </a:p>
        </p:txBody>
      </p:sp>
    </p:spTree>
    <p:extLst>
      <p:ext uri="{BB962C8B-B14F-4D97-AF65-F5344CB8AC3E}">
        <p14:creationId xmlns:p14="http://schemas.microsoft.com/office/powerpoint/2010/main" val="704239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0CEA6C-FBFD-414A-B2B1-42ECC928ACF0}" type="slidenum">
              <a:rPr lang="en-US" smtClean="0"/>
              <a:t>13</a:t>
            </a:fld>
            <a:endParaRPr lang="en-US"/>
          </a:p>
        </p:txBody>
      </p:sp>
    </p:spTree>
    <p:extLst>
      <p:ext uri="{BB962C8B-B14F-4D97-AF65-F5344CB8AC3E}">
        <p14:creationId xmlns:p14="http://schemas.microsoft.com/office/powerpoint/2010/main" val="704239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0CEA6C-FBFD-414A-B2B1-42ECC928ACF0}" type="slidenum">
              <a:rPr lang="en-US" smtClean="0"/>
              <a:t>14</a:t>
            </a:fld>
            <a:endParaRPr lang="en-US"/>
          </a:p>
        </p:txBody>
      </p:sp>
    </p:spTree>
    <p:extLst>
      <p:ext uri="{BB962C8B-B14F-4D97-AF65-F5344CB8AC3E}">
        <p14:creationId xmlns:p14="http://schemas.microsoft.com/office/powerpoint/2010/main" val="704239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0CEA6C-FBFD-414A-B2B1-42ECC928ACF0}" type="slidenum">
              <a:rPr lang="en-US" smtClean="0"/>
              <a:t>15</a:t>
            </a:fld>
            <a:endParaRPr lang="en-US"/>
          </a:p>
        </p:txBody>
      </p:sp>
    </p:spTree>
    <p:extLst>
      <p:ext uri="{BB962C8B-B14F-4D97-AF65-F5344CB8AC3E}">
        <p14:creationId xmlns:p14="http://schemas.microsoft.com/office/powerpoint/2010/main" val="704239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0CEA6C-FBFD-414A-B2B1-42ECC928ACF0}" type="slidenum">
              <a:rPr lang="en-US" smtClean="0"/>
              <a:t>16</a:t>
            </a:fld>
            <a:endParaRPr lang="en-US"/>
          </a:p>
        </p:txBody>
      </p:sp>
    </p:spTree>
    <p:extLst>
      <p:ext uri="{BB962C8B-B14F-4D97-AF65-F5344CB8AC3E}">
        <p14:creationId xmlns:p14="http://schemas.microsoft.com/office/powerpoint/2010/main" val="704239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0CEA6C-FBFD-414A-B2B1-42ECC928ACF0}" type="slidenum">
              <a:rPr lang="en-US" smtClean="0"/>
              <a:t>17</a:t>
            </a:fld>
            <a:endParaRPr lang="en-US"/>
          </a:p>
        </p:txBody>
      </p:sp>
    </p:spTree>
    <p:extLst>
      <p:ext uri="{BB962C8B-B14F-4D97-AF65-F5344CB8AC3E}">
        <p14:creationId xmlns:p14="http://schemas.microsoft.com/office/powerpoint/2010/main" val="704239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0CEA6C-FBFD-414A-B2B1-42ECC928ACF0}" type="slidenum">
              <a:rPr lang="en-US" smtClean="0"/>
              <a:t>18</a:t>
            </a:fld>
            <a:endParaRPr lang="en-US"/>
          </a:p>
        </p:txBody>
      </p:sp>
    </p:spTree>
    <p:extLst>
      <p:ext uri="{BB962C8B-B14F-4D97-AF65-F5344CB8AC3E}">
        <p14:creationId xmlns:p14="http://schemas.microsoft.com/office/powerpoint/2010/main" val="704239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0CEA6C-FBFD-414A-B2B1-42ECC928ACF0}" type="slidenum">
              <a:rPr lang="en-US" smtClean="0"/>
              <a:t>19</a:t>
            </a:fld>
            <a:endParaRPr lang="en-US"/>
          </a:p>
        </p:txBody>
      </p:sp>
    </p:spTree>
    <p:extLst>
      <p:ext uri="{BB962C8B-B14F-4D97-AF65-F5344CB8AC3E}">
        <p14:creationId xmlns:p14="http://schemas.microsoft.com/office/powerpoint/2010/main" val="70423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0CEA6C-FBFD-414A-B2B1-42ECC928ACF0}" type="slidenum">
              <a:rPr lang="en-US" smtClean="0"/>
              <a:t>2</a:t>
            </a:fld>
            <a:endParaRPr lang="en-US"/>
          </a:p>
        </p:txBody>
      </p:sp>
    </p:spTree>
    <p:extLst>
      <p:ext uri="{BB962C8B-B14F-4D97-AF65-F5344CB8AC3E}">
        <p14:creationId xmlns:p14="http://schemas.microsoft.com/office/powerpoint/2010/main" val="704239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0CEA6C-FBFD-414A-B2B1-42ECC928ACF0}" type="slidenum">
              <a:rPr lang="en-US" smtClean="0"/>
              <a:t>20</a:t>
            </a:fld>
            <a:endParaRPr lang="en-US"/>
          </a:p>
        </p:txBody>
      </p:sp>
    </p:spTree>
    <p:extLst>
      <p:ext uri="{BB962C8B-B14F-4D97-AF65-F5344CB8AC3E}">
        <p14:creationId xmlns:p14="http://schemas.microsoft.com/office/powerpoint/2010/main" val="704239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0CEA6C-FBFD-414A-B2B1-42ECC928ACF0}" type="slidenum">
              <a:rPr lang="en-US" smtClean="0"/>
              <a:t>21</a:t>
            </a:fld>
            <a:endParaRPr lang="en-US"/>
          </a:p>
        </p:txBody>
      </p:sp>
    </p:spTree>
    <p:extLst>
      <p:ext uri="{BB962C8B-B14F-4D97-AF65-F5344CB8AC3E}">
        <p14:creationId xmlns:p14="http://schemas.microsoft.com/office/powerpoint/2010/main" val="704239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0CEA6C-FBFD-414A-B2B1-42ECC928ACF0}" type="slidenum">
              <a:rPr lang="en-US" smtClean="0"/>
              <a:t>22</a:t>
            </a:fld>
            <a:endParaRPr lang="en-US"/>
          </a:p>
        </p:txBody>
      </p:sp>
    </p:spTree>
    <p:extLst>
      <p:ext uri="{BB962C8B-B14F-4D97-AF65-F5344CB8AC3E}">
        <p14:creationId xmlns:p14="http://schemas.microsoft.com/office/powerpoint/2010/main" val="704239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0CEA6C-FBFD-414A-B2B1-42ECC928ACF0}" type="slidenum">
              <a:rPr lang="en-US" smtClean="0"/>
              <a:t>23</a:t>
            </a:fld>
            <a:endParaRPr lang="en-US"/>
          </a:p>
        </p:txBody>
      </p:sp>
    </p:spTree>
    <p:extLst>
      <p:ext uri="{BB962C8B-B14F-4D97-AF65-F5344CB8AC3E}">
        <p14:creationId xmlns:p14="http://schemas.microsoft.com/office/powerpoint/2010/main" val="704239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0CEA6C-FBFD-414A-B2B1-42ECC928ACF0}"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704239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0CEA6C-FBFD-414A-B2B1-42ECC928ACF0}" type="slidenum">
              <a:rPr lang="en-US" smtClean="0"/>
              <a:t>3</a:t>
            </a:fld>
            <a:endParaRPr lang="en-US"/>
          </a:p>
        </p:txBody>
      </p:sp>
    </p:spTree>
    <p:extLst>
      <p:ext uri="{BB962C8B-B14F-4D97-AF65-F5344CB8AC3E}">
        <p14:creationId xmlns:p14="http://schemas.microsoft.com/office/powerpoint/2010/main" val="704239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0CEA6C-FBFD-414A-B2B1-42ECC928ACF0}" type="slidenum">
              <a:rPr lang="en-US" smtClean="0"/>
              <a:t>4</a:t>
            </a:fld>
            <a:endParaRPr lang="en-US"/>
          </a:p>
        </p:txBody>
      </p:sp>
    </p:spTree>
    <p:extLst>
      <p:ext uri="{BB962C8B-B14F-4D97-AF65-F5344CB8AC3E}">
        <p14:creationId xmlns:p14="http://schemas.microsoft.com/office/powerpoint/2010/main" val="704239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0CEA6C-FBFD-414A-B2B1-42ECC928ACF0}" type="slidenum">
              <a:rPr lang="en-US" smtClean="0"/>
              <a:t>5</a:t>
            </a:fld>
            <a:endParaRPr lang="en-US"/>
          </a:p>
        </p:txBody>
      </p:sp>
    </p:spTree>
    <p:extLst>
      <p:ext uri="{BB962C8B-B14F-4D97-AF65-F5344CB8AC3E}">
        <p14:creationId xmlns:p14="http://schemas.microsoft.com/office/powerpoint/2010/main" val="704239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0CEA6C-FBFD-414A-B2B1-42ECC928ACF0}" type="slidenum">
              <a:rPr lang="en-US" smtClean="0"/>
              <a:t>6</a:t>
            </a:fld>
            <a:endParaRPr lang="en-US"/>
          </a:p>
        </p:txBody>
      </p:sp>
    </p:spTree>
    <p:extLst>
      <p:ext uri="{BB962C8B-B14F-4D97-AF65-F5344CB8AC3E}">
        <p14:creationId xmlns:p14="http://schemas.microsoft.com/office/powerpoint/2010/main" val="704239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0CEA6C-FBFD-414A-B2B1-42ECC928ACF0}" type="slidenum">
              <a:rPr lang="en-US" smtClean="0"/>
              <a:t>7</a:t>
            </a:fld>
            <a:endParaRPr lang="en-US"/>
          </a:p>
        </p:txBody>
      </p:sp>
    </p:spTree>
    <p:extLst>
      <p:ext uri="{BB962C8B-B14F-4D97-AF65-F5344CB8AC3E}">
        <p14:creationId xmlns:p14="http://schemas.microsoft.com/office/powerpoint/2010/main" val="704239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09" indent="-233309">
              <a:buAutoNum type="arabicPeriod"/>
            </a:pPr>
            <a:r>
              <a:rPr lang="en-US" dirty="0"/>
              <a:t>Who will be contacted and what amount will they be asked to pay for sponsorship? Keep in mind that money raised during the annual pledge drive comes from the “charitable” side and money to sponsor events comes from a “marketing” pot of money</a:t>
            </a:r>
          </a:p>
          <a:p>
            <a:r>
              <a:rPr lang="en-US" dirty="0"/>
              <a:t>3. Have each committee, with special projects or special events, note the businesses they would like to solicit as sponsors. Make sure there is a plan so that businesses know what kind of recognition they will receive.</a:t>
            </a:r>
          </a:p>
        </p:txBody>
      </p:sp>
      <p:sp>
        <p:nvSpPr>
          <p:cNvPr id="4" name="Slide Number Placeholder 3"/>
          <p:cNvSpPr>
            <a:spLocks noGrp="1"/>
          </p:cNvSpPr>
          <p:nvPr>
            <p:ph type="sldNum" sz="quarter" idx="10"/>
          </p:nvPr>
        </p:nvSpPr>
        <p:spPr/>
        <p:txBody>
          <a:bodyPr/>
          <a:lstStyle/>
          <a:p>
            <a:fld id="{F00CEA6C-FBFD-414A-B2B1-42ECC928ACF0}" type="slidenum">
              <a:rPr lang="en-US" smtClean="0"/>
              <a:t>8</a:t>
            </a:fld>
            <a:endParaRPr lang="en-US"/>
          </a:p>
        </p:txBody>
      </p:sp>
    </p:spTree>
    <p:extLst>
      <p:ext uri="{BB962C8B-B14F-4D97-AF65-F5344CB8AC3E}">
        <p14:creationId xmlns:p14="http://schemas.microsoft.com/office/powerpoint/2010/main" val="704239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Many businesses have indicated they no longer want to support the administrative operation of Main Street programs, but will sponsor projects that their name will be on. For example, if a business if asked to sponsor Main Street’s newsletter, their fee should not just cover the amount of postage and printing. Add a fee that will include staff time to complete this project. Building in an administrative fee to each and every project will help close the gap on the administrative budget.</a:t>
            </a:r>
          </a:p>
          <a:p>
            <a:r>
              <a:rPr lang="en-US" dirty="0"/>
              <a:t>5. Review each event or projects as soon as it is complete and access new ways to increase sponsorships and fundraising for the following year</a:t>
            </a:r>
          </a:p>
          <a:p>
            <a:r>
              <a:rPr lang="en-US" dirty="0"/>
              <a:t>6.Try to have all special events paid for by sponsors before the event even happens. This assures that money will not be lost if the event is rained out</a:t>
            </a:r>
          </a:p>
        </p:txBody>
      </p:sp>
      <p:sp>
        <p:nvSpPr>
          <p:cNvPr id="4" name="Slide Number Placeholder 3"/>
          <p:cNvSpPr>
            <a:spLocks noGrp="1"/>
          </p:cNvSpPr>
          <p:nvPr>
            <p:ph type="sldNum" sz="quarter" idx="10"/>
          </p:nvPr>
        </p:nvSpPr>
        <p:spPr/>
        <p:txBody>
          <a:bodyPr/>
          <a:lstStyle/>
          <a:p>
            <a:fld id="{F00CEA6C-FBFD-414A-B2B1-42ECC928ACF0}" type="slidenum">
              <a:rPr lang="en-US" smtClean="0"/>
              <a:t>9</a:t>
            </a:fld>
            <a:endParaRPr lang="en-US"/>
          </a:p>
        </p:txBody>
      </p:sp>
    </p:spTree>
    <p:extLst>
      <p:ext uri="{BB962C8B-B14F-4D97-AF65-F5344CB8AC3E}">
        <p14:creationId xmlns:p14="http://schemas.microsoft.com/office/powerpoint/2010/main" val="704239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3672B4-FD6A-4CFC-810A-CF4E9AB30096}"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1309C-42DB-450D-8626-FC96A780672A}" type="slidenum">
              <a:rPr lang="en-US" smtClean="0"/>
              <a:t>‹#›</a:t>
            </a:fld>
            <a:endParaRPr lang="en-US"/>
          </a:p>
        </p:txBody>
      </p:sp>
    </p:spTree>
    <p:extLst>
      <p:ext uri="{BB962C8B-B14F-4D97-AF65-F5344CB8AC3E}">
        <p14:creationId xmlns:p14="http://schemas.microsoft.com/office/powerpoint/2010/main" val="433666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3672B4-FD6A-4CFC-810A-CF4E9AB30096}"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1309C-42DB-450D-8626-FC96A780672A}" type="slidenum">
              <a:rPr lang="en-US" smtClean="0"/>
              <a:t>‹#›</a:t>
            </a:fld>
            <a:endParaRPr lang="en-US"/>
          </a:p>
        </p:txBody>
      </p:sp>
    </p:spTree>
    <p:extLst>
      <p:ext uri="{BB962C8B-B14F-4D97-AF65-F5344CB8AC3E}">
        <p14:creationId xmlns:p14="http://schemas.microsoft.com/office/powerpoint/2010/main" val="832412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3672B4-FD6A-4CFC-810A-CF4E9AB30096}"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1309C-42DB-450D-8626-FC96A780672A}" type="slidenum">
              <a:rPr lang="en-US" smtClean="0"/>
              <a:t>‹#›</a:t>
            </a:fld>
            <a:endParaRPr lang="en-US"/>
          </a:p>
        </p:txBody>
      </p:sp>
    </p:spTree>
    <p:extLst>
      <p:ext uri="{BB962C8B-B14F-4D97-AF65-F5344CB8AC3E}">
        <p14:creationId xmlns:p14="http://schemas.microsoft.com/office/powerpoint/2010/main" val="3616782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3672B4-FD6A-4CFC-810A-CF4E9AB30096}"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1309C-42DB-450D-8626-FC96A780672A}" type="slidenum">
              <a:rPr lang="en-US" smtClean="0"/>
              <a:t>‹#›</a:t>
            </a:fld>
            <a:endParaRPr lang="en-US"/>
          </a:p>
        </p:txBody>
      </p:sp>
    </p:spTree>
    <p:extLst>
      <p:ext uri="{BB962C8B-B14F-4D97-AF65-F5344CB8AC3E}">
        <p14:creationId xmlns:p14="http://schemas.microsoft.com/office/powerpoint/2010/main" val="4063186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3672B4-FD6A-4CFC-810A-CF4E9AB30096}"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1309C-42DB-450D-8626-FC96A780672A}" type="slidenum">
              <a:rPr lang="en-US" smtClean="0"/>
              <a:t>‹#›</a:t>
            </a:fld>
            <a:endParaRPr lang="en-US"/>
          </a:p>
        </p:txBody>
      </p:sp>
    </p:spTree>
    <p:extLst>
      <p:ext uri="{BB962C8B-B14F-4D97-AF65-F5344CB8AC3E}">
        <p14:creationId xmlns:p14="http://schemas.microsoft.com/office/powerpoint/2010/main" val="2174493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3672B4-FD6A-4CFC-810A-CF4E9AB30096}"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1309C-42DB-450D-8626-FC96A780672A}" type="slidenum">
              <a:rPr lang="en-US" smtClean="0"/>
              <a:t>‹#›</a:t>
            </a:fld>
            <a:endParaRPr lang="en-US"/>
          </a:p>
        </p:txBody>
      </p:sp>
    </p:spTree>
    <p:extLst>
      <p:ext uri="{BB962C8B-B14F-4D97-AF65-F5344CB8AC3E}">
        <p14:creationId xmlns:p14="http://schemas.microsoft.com/office/powerpoint/2010/main" val="1979188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3672B4-FD6A-4CFC-810A-CF4E9AB30096}" type="datetimeFigureOut">
              <a:rPr lang="en-US" smtClean="0"/>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D1309C-42DB-450D-8626-FC96A780672A}" type="slidenum">
              <a:rPr lang="en-US" smtClean="0"/>
              <a:t>‹#›</a:t>
            </a:fld>
            <a:endParaRPr lang="en-US"/>
          </a:p>
        </p:txBody>
      </p:sp>
    </p:spTree>
    <p:extLst>
      <p:ext uri="{BB962C8B-B14F-4D97-AF65-F5344CB8AC3E}">
        <p14:creationId xmlns:p14="http://schemas.microsoft.com/office/powerpoint/2010/main" val="243969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3672B4-FD6A-4CFC-810A-CF4E9AB30096}" type="datetimeFigureOut">
              <a:rPr lang="en-US" smtClean="0"/>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D1309C-42DB-450D-8626-FC96A780672A}" type="slidenum">
              <a:rPr lang="en-US" smtClean="0"/>
              <a:t>‹#›</a:t>
            </a:fld>
            <a:endParaRPr lang="en-US"/>
          </a:p>
        </p:txBody>
      </p:sp>
    </p:spTree>
    <p:extLst>
      <p:ext uri="{BB962C8B-B14F-4D97-AF65-F5344CB8AC3E}">
        <p14:creationId xmlns:p14="http://schemas.microsoft.com/office/powerpoint/2010/main" val="2199435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3672B4-FD6A-4CFC-810A-CF4E9AB30096}" type="datetimeFigureOut">
              <a:rPr lang="en-US" smtClean="0"/>
              <a:t>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D1309C-42DB-450D-8626-FC96A780672A}" type="slidenum">
              <a:rPr lang="en-US" smtClean="0"/>
              <a:t>‹#›</a:t>
            </a:fld>
            <a:endParaRPr lang="en-US"/>
          </a:p>
        </p:txBody>
      </p:sp>
    </p:spTree>
    <p:extLst>
      <p:ext uri="{BB962C8B-B14F-4D97-AF65-F5344CB8AC3E}">
        <p14:creationId xmlns:p14="http://schemas.microsoft.com/office/powerpoint/2010/main" val="2063782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3672B4-FD6A-4CFC-810A-CF4E9AB30096}"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1309C-42DB-450D-8626-FC96A780672A}" type="slidenum">
              <a:rPr lang="en-US" smtClean="0"/>
              <a:t>‹#›</a:t>
            </a:fld>
            <a:endParaRPr lang="en-US"/>
          </a:p>
        </p:txBody>
      </p:sp>
    </p:spTree>
    <p:extLst>
      <p:ext uri="{BB962C8B-B14F-4D97-AF65-F5344CB8AC3E}">
        <p14:creationId xmlns:p14="http://schemas.microsoft.com/office/powerpoint/2010/main" val="2375472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3672B4-FD6A-4CFC-810A-CF4E9AB30096}"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1309C-42DB-450D-8626-FC96A780672A}" type="slidenum">
              <a:rPr lang="en-US" smtClean="0"/>
              <a:t>‹#›</a:t>
            </a:fld>
            <a:endParaRPr lang="en-US"/>
          </a:p>
        </p:txBody>
      </p:sp>
    </p:spTree>
    <p:extLst>
      <p:ext uri="{BB962C8B-B14F-4D97-AF65-F5344CB8AC3E}">
        <p14:creationId xmlns:p14="http://schemas.microsoft.com/office/powerpoint/2010/main" val="908658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672B4-FD6A-4CFC-810A-CF4E9AB30096}" type="datetimeFigureOut">
              <a:rPr lang="en-US" smtClean="0"/>
              <a:t>1/30/2020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1309C-42DB-450D-8626-FC96A780672A}" type="slidenum">
              <a:rPr lang="en-US" smtClean="0"/>
              <a:t>‹#›</a:t>
            </a:fld>
            <a:endParaRPr lang="en-US"/>
          </a:p>
        </p:txBody>
      </p:sp>
    </p:spTree>
    <p:extLst>
      <p:ext uri="{BB962C8B-B14F-4D97-AF65-F5344CB8AC3E}">
        <p14:creationId xmlns:p14="http://schemas.microsoft.com/office/powerpoint/2010/main" val="2013098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7.png"/><Relationship Id="rId7" Type="http://schemas.openxmlformats.org/officeDocument/2006/relationships/diagramLayout" Target="../diagrams/layout5.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Data" Target="../diagrams/data5.xml"/><Relationship Id="rId5" Type="http://schemas.openxmlformats.org/officeDocument/2006/relationships/image" Target="../media/image5.wmf"/><Relationship Id="rId10" Type="http://schemas.microsoft.com/office/2007/relationships/diagramDrawing" Target="../diagrams/drawing5.xml"/><Relationship Id="rId4" Type="http://schemas.openxmlformats.org/officeDocument/2006/relationships/image" Target="../media/image4.JPG"/><Relationship Id="rId9" Type="http://schemas.openxmlformats.org/officeDocument/2006/relationships/diagramColors" Target="../diagrams/colors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5.wmf"/><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5.wmf"/><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5.wmf"/><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5.wmf"/><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5.wmf"/><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5.wmf"/><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5.wmf"/><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5.wmf"/><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2.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image" Target="../media/image4.JP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5.wmf"/><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5.wmf"/><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notesSlide" Target="../notesSlides/notesSlide3.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image" Target="../media/image4.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wmf"/><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7.png"/><Relationship Id="rId7" Type="http://schemas.openxmlformats.org/officeDocument/2006/relationships/diagramLayout" Target="../diagrams/layout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5.wmf"/><Relationship Id="rId10" Type="http://schemas.microsoft.com/office/2007/relationships/diagramDrawing" Target="../diagrams/drawing1.xml"/><Relationship Id="rId4" Type="http://schemas.openxmlformats.org/officeDocument/2006/relationships/image" Target="../media/image4.JP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7.png"/><Relationship Id="rId7" Type="http://schemas.openxmlformats.org/officeDocument/2006/relationships/diagramLayout" Target="../diagrams/layout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5.wmf"/><Relationship Id="rId10" Type="http://schemas.microsoft.com/office/2007/relationships/diagramDrawing" Target="../diagrams/drawing2.xml"/><Relationship Id="rId4" Type="http://schemas.openxmlformats.org/officeDocument/2006/relationships/image" Target="../media/image4.JPG"/><Relationship Id="rId9"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notesSlide" Target="../notesSlides/notesSlide8.xml"/><Relationship Id="rId7" Type="http://schemas.openxmlformats.org/officeDocument/2006/relationships/diagramData" Target="../diagrams/data3.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5.wmf"/><Relationship Id="rId11" Type="http://schemas.microsoft.com/office/2007/relationships/diagramDrawing" Target="../diagrams/drawing3.xml"/><Relationship Id="rId5" Type="http://schemas.openxmlformats.org/officeDocument/2006/relationships/image" Target="../media/image4.JPG"/><Relationship Id="rId10" Type="http://schemas.openxmlformats.org/officeDocument/2006/relationships/diagramColors" Target="../diagrams/colors3.xml"/><Relationship Id="rId4" Type="http://schemas.openxmlformats.org/officeDocument/2006/relationships/image" Target="../media/image7.png"/><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7.png"/><Relationship Id="rId7" Type="http://schemas.openxmlformats.org/officeDocument/2006/relationships/diagramLayout" Target="../diagrams/layout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Data" Target="../diagrams/data4.xml"/><Relationship Id="rId5" Type="http://schemas.openxmlformats.org/officeDocument/2006/relationships/image" Target="../media/image5.wmf"/><Relationship Id="rId10" Type="http://schemas.microsoft.com/office/2007/relationships/diagramDrawing" Target="../diagrams/drawing4.xml"/><Relationship Id="rId4" Type="http://schemas.openxmlformats.org/officeDocument/2006/relationships/image" Target="../media/image4.JPG"/><Relationship Id="rId9" Type="http://schemas.openxmlformats.org/officeDocument/2006/relationships/diagramColors" Target="../diagrams/colors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04286" y="4876800"/>
            <a:ext cx="5566719" cy="381000"/>
          </a:xfr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r="35252"/>
          <a:stretch/>
        </p:blipFill>
        <p:spPr>
          <a:xfrm>
            <a:off x="741405" y="3199654"/>
            <a:ext cx="2133600" cy="45869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161637"/>
            <a:ext cx="3136900" cy="65532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9000" y="5333423"/>
            <a:ext cx="5531708" cy="1339850"/>
          </a:xfrm>
          <a:prstGeom prst="rect">
            <a:avLst/>
          </a:prstGeom>
        </p:spPr>
      </p:pic>
      <p:sp>
        <p:nvSpPr>
          <p:cNvPr id="12" name="TextBox 11"/>
          <p:cNvSpPr txBox="1"/>
          <p:nvPr/>
        </p:nvSpPr>
        <p:spPr>
          <a:xfrm>
            <a:off x="3505200" y="5661421"/>
            <a:ext cx="2416046" cy="646331"/>
          </a:xfrm>
          <a:prstGeom prst="rect">
            <a:avLst/>
          </a:prstGeom>
          <a:noFill/>
        </p:spPr>
        <p:txBody>
          <a:bodyPr wrap="none" rtlCol="0">
            <a:spAutoFit/>
          </a:bodyPr>
          <a:lstStyle/>
          <a:p>
            <a:r>
              <a:rPr lang="en-US" b="1" dirty="0" smtClean="0">
                <a:solidFill>
                  <a:schemeClr val="bg1"/>
                </a:solidFill>
                <a:latin typeface="Gibson Light" pitchFamily="50" charset="0"/>
              </a:rPr>
              <a:t>Anne Ball</a:t>
            </a:r>
          </a:p>
          <a:p>
            <a:r>
              <a:rPr lang="en-US" b="1" dirty="0" smtClean="0">
                <a:solidFill>
                  <a:schemeClr val="bg1"/>
                </a:solidFill>
                <a:latin typeface="Gibson Light" pitchFamily="50" charset="0"/>
              </a:rPr>
              <a:t>Program Director</a:t>
            </a:r>
            <a:endParaRPr lang="en-US" b="1" dirty="0">
              <a:solidFill>
                <a:schemeClr val="bg1"/>
              </a:solidFill>
              <a:latin typeface="Gibson Light" pitchFamily="50" charset="0"/>
            </a:endParaRPr>
          </a:p>
        </p:txBody>
      </p:sp>
      <p:sp>
        <p:nvSpPr>
          <p:cNvPr id="13" name="TextBox 12"/>
          <p:cNvSpPr txBox="1"/>
          <p:nvPr/>
        </p:nvSpPr>
        <p:spPr>
          <a:xfrm>
            <a:off x="5638800" y="1981200"/>
            <a:ext cx="1708801" cy="1200329"/>
          </a:xfrm>
          <a:prstGeom prst="rect">
            <a:avLst/>
          </a:prstGeom>
          <a:noFill/>
        </p:spPr>
        <p:txBody>
          <a:bodyPr wrap="none" rtlCol="0">
            <a:spAutoFit/>
          </a:bodyPr>
          <a:lstStyle/>
          <a:p>
            <a:r>
              <a:rPr lang="en-US" b="1" dirty="0" smtClean="0">
                <a:solidFill>
                  <a:schemeClr val="bg1"/>
                </a:solidFill>
                <a:latin typeface="Gibson Light" pitchFamily="50" charset="0"/>
              </a:rPr>
              <a:t>Bookend Title:</a:t>
            </a:r>
          </a:p>
          <a:p>
            <a:r>
              <a:rPr lang="en-US" dirty="0" smtClean="0">
                <a:solidFill>
                  <a:schemeClr val="bg1"/>
                </a:solidFill>
                <a:latin typeface="Gibson Light" pitchFamily="50" charset="0"/>
              </a:rPr>
              <a:t>Event</a:t>
            </a:r>
          </a:p>
          <a:p>
            <a:r>
              <a:rPr lang="en-US" dirty="0" smtClean="0">
                <a:solidFill>
                  <a:schemeClr val="bg1"/>
                </a:solidFill>
                <a:latin typeface="Gibson Light" pitchFamily="50" charset="0"/>
              </a:rPr>
              <a:t>Date</a:t>
            </a:r>
          </a:p>
          <a:p>
            <a:r>
              <a:rPr lang="en-US" dirty="0" smtClean="0">
                <a:solidFill>
                  <a:schemeClr val="bg1"/>
                </a:solidFill>
                <a:latin typeface="Gibson Light" pitchFamily="50" charset="0"/>
              </a:rPr>
              <a:t>Location</a:t>
            </a:r>
            <a:endParaRPr lang="en-US" dirty="0">
              <a:solidFill>
                <a:schemeClr val="bg1"/>
              </a:solidFill>
              <a:latin typeface="Gibson Light" pitchFamily="50" charset="0"/>
            </a:endParaRPr>
          </a:p>
        </p:txBody>
      </p:sp>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r="24336"/>
          <a:stretch/>
        </p:blipFill>
        <p:spPr>
          <a:xfrm>
            <a:off x="478397" y="3061451"/>
            <a:ext cx="2484905" cy="624334"/>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9000" y="161637"/>
            <a:ext cx="5531708" cy="4638963"/>
          </a:xfrm>
          <a:prstGeom prst="rect">
            <a:avLst/>
          </a:prstGeom>
        </p:spPr>
      </p:pic>
      <p:sp>
        <p:nvSpPr>
          <p:cNvPr id="5" name="TextBox 4"/>
          <p:cNvSpPr txBox="1"/>
          <p:nvPr/>
        </p:nvSpPr>
        <p:spPr>
          <a:xfrm>
            <a:off x="4038601" y="2057401"/>
            <a:ext cx="5089284" cy="2308324"/>
          </a:xfrm>
          <a:prstGeom prst="rect">
            <a:avLst/>
          </a:prstGeom>
          <a:noFill/>
        </p:spPr>
        <p:txBody>
          <a:bodyPr wrap="square" rtlCol="0">
            <a:spAutoFit/>
          </a:bodyPr>
          <a:lstStyle/>
          <a:p>
            <a:r>
              <a:rPr lang="en-US" sz="2400" b="1" i="1" dirty="0" smtClean="0">
                <a:solidFill>
                  <a:schemeClr val="bg1"/>
                </a:solidFill>
                <a:latin typeface="Gibson Light" pitchFamily="50" charset="0"/>
              </a:rPr>
              <a:t>WEBINAR</a:t>
            </a:r>
            <a:br>
              <a:rPr lang="en-US" sz="2400" b="1" i="1" dirty="0" smtClean="0">
                <a:solidFill>
                  <a:schemeClr val="bg1"/>
                </a:solidFill>
                <a:latin typeface="Gibson Light" pitchFamily="50" charset="0"/>
              </a:rPr>
            </a:br>
            <a:r>
              <a:rPr lang="en-US" sz="2400" b="1" i="1" dirty="0" smtClean="0">
                <a:solidFill>
                  <a:schemeClr val="bg1"/>
                </a:solidFill>
                <a:latin typeface="Gibson Light" pitchFamily="50" charset="0"/>
              </a:rPr>
              <a:t>Fundraising Events:</a:t>
            </a:r>
          </a:p>
          <a:p>
            <a:r>
              <a:rPr lang="en-US" sz="2400" b="1" i="1" dirty="0" smtClean="0">
                <a:solidFill>
                  <a:schemeClr val="bg1"/>
                </a:solidFill>
                <a:latin typeface="Gibson Light" pitchFamily="50" charset="0"/>
              </a:rPr>
              <a:t>Easy Tips and New Ideas </a:t>
            </a:r>
          </a:p>
          <a:p>
            <a:endParaRPr lang="en-US" sz="2400" b="1" i="1" dirty="0">
              <a:solidFill>
                <a:schemeClr val="bg1"/>
              </a:solidFill>
              <a:latin typeface="Gibson Light" pitchFamily="50" charset="0"/>
            </a:endParaRPr>
          </a:p>
          <a:p>
            <a:r>
              <a:rPr lang="en-US" sz="2400" b="1" dirty="0" smtClean="0">
                <a:solidFill>
                  <a:schemeClr val="bg1"/>
                </a:solidFill>
                <a:latin typeface="Gibson Light" pitchFamily="50" charset="0"/>
              </a:rPr>
              <a:t>January 28, 2020</a:t>
            </a:r>
          </a:p>
          <a:p>
            <a:endParaRPr lang="en-US" sz="2400" b="1" dirty="0">
              <a:solidFill>
                <a:schemeClr val="bg1"/>
              </a:solidFill>
              <a:latin typeface="Gibson Light" pitchFamily="50" charset="0"/>
            </a:endParaRPr>
          </a:p>
        </p:txBody>
      </p:sp>
    </p:spTree>
    <p:extLst>
      <p:ext uri="{BB962C8B-B14F-4D97-AF65-F5344CB8AC3E}">
        <p14:creationId xmlns:p14="http://schemas.microsoft.com/office/powerpoint/2010/main" val="4092914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8950" y="3048000"/>
            <a:ext cx="4810163" cy="523220"/>
          </a:xfrm>
          <a:prstGeom prst="rect">
            <a:avLst/>
          </a:prstGeom>
          <a:noFill/>
        </p:spPr>
        <p:txBody>
          <a:bodyPr wrap="none" rtlCol="0">
            <a:spAutoFit/>
          </a:bodyPr>
          <a:lstStyle/>
          <a:p>
            <a:r>
              <a:rPr lang="en-US" sz="2800" dirty="0" smtClean="0">
                <a:solidFill>
                  <a:schemeClr val="bg1"/>
                </a:solidFill>
                <a:latin typeface="Gibson" pitchFamily="50" charset="0"/>
              </a:rPr>
              <a:t>“Transition slide text or quote”</a:t>
            </a:r>
            <a:endParaRPr lang="en-US" sz="2800" dirty="0">
              <a:solidFill>
                <a:schemeClr val="bg1"/>
              </a:solidFill>
              <a:latin typeface="Gibson" pitchFamily="50"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108" y="6293234"/>
            <a:ext cx="2057399" cy="51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 y="6131416"/>
            <a:ext cx="9019307" cy="646331"/>
          </a:xfrm>
          <a:prstGeom prst="rect">
            <a:avLst/>
          </a:prstGeom>
        </p:spPr>
      </p:pic>
      <p:sp>
        <p:nvSpPr>
          <p:cNvPr id="5" name="TextBox 4"/>
          <p:cNvSpPr txBox="1"/>
          <p:nvPr/>
        </p:nvSpPr>
        <p:spPr>
          <a:xfrm>
            <a:off x="152400" y="6131416"/>
            <a:ext cx="2416046" cy="646331"/>
          </a:xfrm>
          <a:prstGeom prst="rect">
            <a:avLst/>
          </a:prstGeom>
          <a:noFill/>
        </p:spPr>
        <p:txBody>
          <a:bodyPr wrap="none" rtlCol="0">
            <a:spAutoFit/>
          </a:bodyPr>
          <a:lstStyle/>
          <a:p>
            <a:r>
              <a:rPr lang="en-US" b="1" dirty="0" smtClean="0">
                <a:solidFill>
                  <a:schemeClr val="bg1"/>
                </a:solidFill>
                <a:latin typeface="Gibson Light" pitchFamily="50" charset="0"/>
              </a:rPr>
              <a:t>Anne Ball</a:t>
            </a:r>
          </a:p>
          <a:p>
            <a:r>
              <a:rPr lang="en-US" b="1" dirty="0" smtClean="0">
                <a:solidFill>
                  <a:schemeClr val="bg1"/>
                </a:solidFill>
                <a:latin typeface="Gibson Light" pitchFamily="50" charset="0"/>
              </a:rPr>
              <a:t>Program Director</a:t>
            </a:r>
            <a:endParaRPr lang="en-US" b="1" dirty="0">
              <a:solidFill>
                <a:schemeClr val="bg1"/>
              </a:solidFill>
              <a:latin typeface="Gibson Light" pitchFamily="50" charset="0"/>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23957"/>
          <a:stretch/>
        </p:blipFill>
        <p:spPr>
          <a:xfrm>
            <a:off x="6934200" y="6197409"/>
            <a:ext cx="2057400" cy="514343"/>
          </a:xfrm>
          <a:prstGeom prst="rect">
            <a:avLst/>
          </a:prstGeom>
        </p:spPr>
      </p:pic>
      <p:graphicFrame>
        <p:nvGraphicFramePr>
          <p:cNvPr id="11" name="Diagram 10"/>
          <p:cNvGraphicFramePr/>
          <p:nvPr>
            <p:extLst>
              <p:ext uri="{D42A27DB-BD31-4B8C-83A1-F6EECF244321}">
                <p14:modId xmlns:p14="http://schemas.microsoft.com/office/powerpoint/2010/main" val="1190203791"/>
              </p:ext>
            </p:extLst>
          </p:nvPr>
        </p:nvGraphicFramePr>
        <p:xfrm>
          <a:off x="963842" y="609600"/>
          <a:ext cx="6999058" cy="4597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86106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8950" y="3048000"/>
            <a:ext cx="4810163" cy="523220"/>
          </a:xfrm>
          <a:prstGeom prst="rect">
            <a:avLst/>
          </a:prstGeom>
          <a:noFill/>
        </p:spPr>
        <p:txBody>
          <a:bodyPr wrap="none" rtlCol="0">
            <a:spAutoFit/>
          </a:bodyPr>
          <a:lstStyle/>
          <a:p>
            <a:r>
              <a:rPr lang="en-US" sz="2800" dirty="0" smtClean="0">
                <a:solidFill>
                  <a:schemeClr val="bg1"/>
                </a:solidFill>
                <a:latin typeface="Gibson" pitchFamily="50" charset="0"/>
              </a:rPr>
              <a:t>“Transition slide text or quote”</a:t>
            </a:r>
            <a:endParaRPr lang="en-US" sz="2800" dirty="0">
              <a:solidFill>
                <a:schemeClr val="bg1"/>
              </a:solidFill>
              <a:latin typeface="Gibson" pitchFamily="50"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108" y="6293234"/>
            <a:ext cx="2057399" cy="51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 y="6131416"/>
            <a:ext cx="9019307" cy="646331"/>
          </a:xfrm>
          <a:prstGeom prst="rect">
            <a:avLst/>
          </a:prstGeom>
        </p:spPr>
      </p:pic>
      <p:sp>
        <p:nvSpPr>
          <p:cNvPr id="5" name="TextBox 4"/>
          <p:cNvSpPr txBox="1"/>
          <p:nvPr/>
        </p:nvSpPr>
        <p:spPr>
          <a:xfrm>
            <a:off x="152400" y="6131416"/>
            <a:ext cx="2416046" cy="646331"/>
          </a:xfrm>
          <a:prstGeom prst="rect">
            <a:avLst/>
          </a:prstGeom>
          <a:noFill/>
        </p:spPr>
        <p:txBody>
          <a:bodyPr wrap="none" rtlCol="0">
            <a:spAutoFit/>
          </a:bodyPr>
          <a:lstStyle/>
          <a:p>
            <a:r>
              <a:rPr lang="en-US" b="1" dirty="0" smtClean="0">
                <a:solidFill>
                  <a:schemeClr val="bg1"/>
                </a:solidFill>
                <a:latin typeface="Gibson Light" pitchFamily="50" charset="0"/>
              </a:rPr>
              <a:t>Anne Ball</a:t>
            </a:r>
          </a:p>
          <a:p>
            <a:r>
              <a:rPr lang="en-US" b="1" dirty="0" smtClean="0">
                <a:solidFill>
                  <a:schemeClr val="bg1"/>
                </a:solidFill>
                <a:latin typeface="Gibson Light" pitchFamily="50" charset="0"/>
              </a:rPr>
              <a:t>Program Director</a:t>
            </a:r>
            <a:endParaRPr lang="en-US" b="1" dirty="0">
              <a:solidFill>
                <a:schemeClr val="bg1"/>
              </a:solidFill>
              <a:latin typeface="Gibson Light" pitchFamily="50" charset="0"/>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23957"/>
          <a:stretch/>
        </p:blipFill>
        <p:spPr>
          <a:xfrm>
            <a:off x="6934200" y="6197409"/>
            <a:ext cx="2057400" cy="514343"/>
          </a:xfrm>
          <a:prstGeom prst="rect">
            <a:avLst/>
          </a:prstGeom>
        </p:spPr>
      </p:pic>
      <p:sp>
        <p:nvSpPr>
          <p:cNvPr id="4" name="TextBox 3"/>
          <p:cNvSpPr txBox="1"/>
          <p:nvPr/>
        </p:nvSpPr>
        <p:spPr>
          <a:xfrm>
            <a:off x="152400" y="533400"/>
            <a:ext cx="8839200" cy="584775"/>
          </a:xfrm>
          <a:prstGeom prst="rect">
            <a:avLst/>
          </a:prstGeom>
          <a:noFill/>
        </p:spPr>
        <p:txBody>
          <a:bodyPr wrap="square" rtlCol="0">
            <a:spAutoFit/>
          </a:bodyPr>
          <a:lstStyle/>
          <a:p>
            <a:pPr algn="ctr"/>
            <a:r>
              <a:rPr lang="en-US" sz="3200" b="1" dirty="0" smtClean="0">
                <a:solidFill>
                  <a:srgbClr val="2C8F82"/>
                </a:solidFill>
              </a:rPr>
              <a:t>Success Means?</a:t>
            </a:r>
            <a:endParaRPr lang="en-US" sz="3200" b="1" dirty="0">
              <a:solidFill>
                <a:srgbClr val="2C8F82"/>
              </a:solidFill>
            </a:endParaRPr>
          </a:p>
        </p:txBody>
      </p:sp>
      <p:sp>
        <p:nvSpPr>
          <p:cNvPr id="7" name="Rectangle 6"/>
          <p:cNvSpPr/>
          <p:nvPr/>
        </p:nvSpPr>
        <p:spPr>
          <a:xfrm>
            <a:off x="457199" y="1447799"/>
            <a:ext cx="8001001" cy="3970318"/>
          </a:xfrm>
          <a:prstGeom prst="rect">
            <a:avLst/>
          </a:prstGeom>
        </p:spPr>
        <p:txBody>
          <a:bodyPr wrap="square">
            <a:spAutoFit/>
          </a:bodyPr>
          <a:lstStyle/>
          <a:p>
            <a:pPr marL="457200" indent="-457200">
              <a:buFont typeface="Arial" panose="020B0604020202020204" pitchFamily="34" charset="0"/>
              <a:buChar char="•"/>
            </a:pPr>
            <a:r>
              <a:rPr lang="en-US" sz="2800" dirty="0" smtClean="0"/>
              <a:t>Amount of </a:t>
            </a:r>
            <a:r>
              <a:rPr lang="en-US" sz="2800" dirty="0"/>
              <a:t> </a:t>
            </a:r>
            <a:r>
              <a:rPr lang="en-US" sz="2800" dirty="0" smtClean="0"/>
              <a:t>$ raised vs. staff/volunteer time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Generates good stories, PR</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Increases # of volunteers, friends, partners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R</a:t>
            </a:r>
            <a:r>
              <a:rPr lang="en-US" sz="2800" dirty="0" smtClean="0"/>
              <a:t>aises awareness of who you are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What else? </a:t>
            </a:r>
          </a:p>
        </p:txBody>
      </p:sp>
    </p:spTree>
    <p:extLst>
      <p:ext uri="{BB962C8B-B14F-4D97-AF65-F5344CB8AC3E}">
        <p14:creationId xmlns:p14="http://schemas.microsoft.com/office/powerpoint/2010/main" val="847220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8950" y="3048000"/>
            <a:ext cx="4810163" cy="523220"/>
          </a:xfrm>
          <a:prstGeom prst="rect">
            <a:avLst/>
          </a:prstGeom>
          <a:noFill/>
        </p:spPr>
        <p:txBody>
          <a:bodyPr wrap="none" rtlCol="0">
            <a:spAutoFit/>
          </a:bodyPr>
          <a:lstStyle/>
          <a:p>
            <a:r>
              <a:rPr lang="en-US" sz="2800" dirty="0" smtClean="0">
                <a:solidFill>
                  <a:schemeClr val="bg1"/>
                </a:solidFill>
                <a:latin typeface="Gibson" pitchFamily="50" charset="0"/>
              </a:rPr>
              <a:t>“Transition slide text or quote”</a:t>
            </a:r>
            <a:endParaRPr lang="en-US" sz="2800" dirty="0">
              <a:solidFill>
                <a:schemeClr val="bg1"/>
              </a:solidFill>
              <a:latin typeface="Gibson" pitchFamily="50"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108" y="6293234"/>
            <a:ext cx="2057399" cy="51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 y="6131416"/>
            <a:ext cx="9019307" cy="646331"/>
          </a:xfrm>
          <a:prstGeom prst="rect">
            <a:avLst/>
          </a:prstGeom>
        </p:spPr>
      </p:pic>
      <p:sp>
        <p:nvSpPr>
          <p:cNvPr id="5" name="TextBox 4"/>
          <p:cNvSpPr txBox="1"/>
          <p:nvPr/>
        </p:nvSpPr>
        <p:spPr>
          <a:xfrm>
            <a:off x="152400" y="6131416"/>
            <a:ext cx="2416046" cy="646331"/>
          </a:xfrm>
          <a:prstGeom prst="rect">
            <a:avLst/>
          </a:prstGeom>
          <a:noFill/>
        </p:spPr>
        <p:txBody>
          <a:bodyPr wrap="none" rtlCol="0">
            <a:spAutoFit/>
          </a:bodyPr>
          <a:lstStyle/>
          <a:p>
            <a:r>
              <a:rPr lang="en-US" b="1" dirty="0" smtClean="0">
                <a:solidFill>
                  <a:schemeClr val="bg1"/>
                </a:solidFill>
                <a:latin typeface="Gibson Light" pitchFamily="50" charset="0"/>
              </a:rPr>
              <a:t>Anne Ball</a:t>
            </a:r>
          </a:p>
          <a:p>
            <a:r>
              <a:rPr lang="en-US" b="1" dirty="0" smtClean="0">
                <a:solidFill>
                  <a:schemeClr val="bg1"/>
                </a:solidFill>
                <a:latin typeface="Gibson Light" pitchFamily="50" charset="0"/>
              </a:rPr>
              <a:t>Program Director</a:t>
            </a:r>
            <a:endParaRPr lang="en-US" b="1" dirty="0">
              <a:solidFill>
                <a:schemeClr val="bg1"/>
              </a:solidFill>
              <a:latin typeface="Gibson Light" pitchFamily="50" charset="0"/>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23957"/>
          <a:stretch/>
        </p:blipFill>
        <p:spPr>
          <a:xfrm>
            <a:off x="6934200" y="6197409"/>
            <a:ext cx="2057400" cy="514343"/>
          </a:xfrm>
          <a:prstGeom prst="rect">
            <a:avLst/>
          </a:prstGeom>
        </p:spPr>
      </p:pic>
      <p:sp>
        <p:nvSpPr>
          <p:cNvPr id="4" name="TextBox 3"/>
          <p:cNvSpPr txBox="1"/>
          <p:nvPr/>
        </p:nvSpPr>
        <p:spPr>
          <a:xfrm>
            <a:off x="152400" y="261794"/>
            <a:ext cx="8839200" cy="584775"/>
          </a:xfrm>
          <a:prstGeom prst="rect">
            <a:avLst/>
          </a:prstGeom>
          <a:noFill/>
        </p:spPr>
        <p:txBody>
          <a:bodyPr wrap="square" rtlCol="0">
            <a:spAutoFit/>
          </a:bodyPr>
          <a:lstStyle/>
          <a:p>
            <a:pPr algn="ctr"/>
            <a:r>
              <a:rPr lang="en-US" sz="3200" b="1" dirty="0" smtClean="0">
                <a:solidFill>
                  <a:srgbClr val="2C8F82"/>
                </a:solidFill>
              </a:rPr>
              <a:t>Maine Examples of Successful Fundraising Events</a:t>
            </a:r>
            <a:endParaRPr lang="en-US" sz="3200" b="1" dirty="0">
              <a:solidFill>
                <a:srgbClr val="2C8F82"/>
              </a:solidFill>
            </a:endParaRPr>
          </a:p>
        </p:txBody>
      </p:sp>
      <p:sp>
        <p:nvSpPr>
          <p:cNvPr id="7" name="Rectangle 6"/>
          <p:cNvSpPr/>
          <p:nvPr/>
        </p:nvSpPr>
        <p:spPr>
          <a:xfrm>
            <a:off x="228601" y="893564"/>
            <a:ext cx="8534400" cy="4893647"/>
          </a:xfrm>
          <a:prstGeom prst="rect">
            <a:avLst/>
          </a:prstGeom>
        </p:spPr>
        <p:txBody>
          <a:bodyPr wrap="square">
            <a:spAutoFit/>
          </a:bodyPr>
          <a:lstStyle/>
          <a:p>
            <a:r>
              <a:rPr lang="en-US" sz="2400" b="1" dirty="0" smtClean="0"/>
              <a:t>LOVE YOUR DOWNTOWN RAFFLE</a:t>
            </a:r>
          </a:p>
          <a:p>
            <a:endParaRPr lang="en-US" sz="2000" dirty="0"/>
          </a:p>
          <a:p>
            <a:r>
              <a:rPr lang="en-US" sz="2400" dirty="0" smtClean="0"/>
              <a:t>-    Board sells </a:t>
            </a:r>
            <a:r>
              <a:rPr lang="en-US" sz="2400" dirty="0"/>
              <a:t>r</a:t>
            </a:r>
            <a:r>
              <a:rPr lang="en-US" sz="2400" dirty="0" smtClean="0"/>
              <a:t>affle tickets ($25 each) for 5 prize packages (worth $200 each)</a:t>
            </a:r>
          </a:p>
          <a:p>
            <a:r>
              <a:rPr lang="en-US" sz="2400" dirty="0" smtClean="0"/>
              <a:t>-    5 prize packages in pretty baskets are made up of downtown business donations (approximately $20 each)</a:t>
            </a:r>
          </a:p>
          <a:p>
            <a:pPr marL="285750" indent="-285750">
              <a:buFontTx/>
              <a:buChar char="-"/>
            </a:pPr>
            <a:r>
              <a:rPr lang="en-US" sz="2400" dirty="0"/>
              <a:t>Opportunity to promote participating downtown </a:t>
            </a:r>
            <a:r>
              <a:rPr lang="en-US" sz="2400" dirty="0" smtClean="0"/>
              <a:t>business</a:t>
            </a:r>
          </a:p>
          <a:p>
            <a:pPr marL="285750" indent="-285750">
              <a:buFontTx/>
              <a:buChar char="-"/>
            </a:pPr>
            <a:r>
              <a:rPr lang="en-US" sz="2400" dirty="0" smtClean="0"/>
              <a:t>Limited # of tickets are sold</a:t>
            </a:r>
          </a:p>
          <a:p>
            <a:pPr marL="285750" indent="-285750">
              <a:buFontTx/>
              <a:buChar char="-"/>
            </a:pPr>
            <a:r>
              <a:rPr lang="en-US" sz="2400" dirty="0" smtClean="0"/>
              <a:t>Board can really do this, not </a:t>
            </a:r>
            <a:r>
              <a:rPr lang="en-US" sz="2400" dirty="0"/>
              <a:t>something that slips back into the hands of the </a:t>
            </a:r>
            <a:r>
              <a:rPr lang="en-US" sz="2400" dirty="0" smtClean="0"/>
              <a:t>staff, as </a:t>
            </a:r>
            <a:r>
              <a:rPr lang="en-US" sz="2400" dirty="0"/>
              <a:t>happens with </a:t>
            </a:r>
            <a:r>
              <a:rPr lang="en-US" sz="2400" dirty="0" smtClean="0"/>
              <a:t>events</a:t>
            </a:r>
            <a:r>
              <a:rPr lang="en-US" sz="2400" dirty="0"/>
              <a:t>.</a:t>
            </a:r>
            <a:r>
              <a:rPr lang="en-US" sz="2400" dirty="0" smtClean="0"/>
              <a:t> </a:t>
            </a:r>
          </a:p>
          <a:p>
            <a:pPr marL="285750" indent="-285750">
              <a:buFontTx/>
              <a:buChar char="-"/>
            </a:pPr>
            <a:r>
              <a:rPr lang="en-US" sz="2400" dirty="0" smtClean="0"/>
              <a:t>If you </a:t>
            </a:r>
            <a:r>
              <a:rPr lang="en-US" sz="2400" dirty="0"/>
              <a:t>buy 4 </a:t>
            </a:r>
            <a:r>
              <a:rPr lang="en-US" sz="2400" dirty="0" smtClean="0"/>
              <a:t>tickets you </a:t>
            </a:r>
            <a:r>
              <a:rPr lang="en-US" sz="2400" dirty="0"/>
              <a:t>get 5</a:t>
            </a:r>
            <a:r>
              <a:rPr lang="en-US" sz="2400" baseline="30000" dirty="0"/>
              <a:t>th</a:t>
            </a:r>
            <a:r>
              <a:rPr lang="en-US" sz="2400" dirty="0"/>
              <a:t> free for cash drawing</a:t>
            </a:r>
            <a:r>
              <a:rPr lang="en-US" sz="2400" dirty="0" smtClean="0"/>
              <a:t>.</a:t>
            </a:r>
            <a:endParaRPr lang="en-US" sz="2400" dirty="0"/>
          </a:p>
          <a:p>
            <a:pPr marL="285750" indent="-285750">
              <a:buFontTx/>
              <a:buChar char="-"/>
            </a:pPr>
            <a:r>
              <a:rPr lang="en-US" sz="2400" dirty="0"/>
              <a:t>F</a:t>
            </a:r>
            <a:r>
              <a:rPr lang="en-US" sz="2400" dirty="0" smtClean="0"/>
              <a:t>un </a:t>
            </a:r>
            <a:r>
              <a:rPr lang="en-US" sz="2400" dirty="0"/>
              <a:t>to reveal at an event (whether formal or informal</a:t>
            </a:r>
            <a:r>
              <a:rPr lang="en-US" sz="2400" dirty="0" smtClean="0"/>
              <a:t>)</a:t>
            </a:r>
            <a:endParaRPr lang="en-US" sz="2400" b="1" dirty="0"/>
          </a:p>
          <a:p>
            <a:r>
              <a:rPr lang="en-US" sz="2800" b="1" dirty="0" smtClean="0"/>
              <a:t>-</a:t>
            </a:r>
            <a:r>
              <a:rPr lang="en-US" sz="2800" b="1" dirty="0"/>
              <a:t>N</a:t>
            </a:r>
            <a:r>
              <a:rPr lang="en-US" sz="2800" b="1" dirty="0" smtClean="0"/>
              <a:t>et </a:t>
            </a:r>
            <a:r>
              <a:rPr lang="en-US" sz="2800" b="1" dirty="0"/>
              <a:t>$</a:t>
            </a:r>
            <a:r>
              <a:rPr lang="en-US" sz="2800" b="1" dirty="0" smtClean="0"/>
              <a:t>6500</a:t>
            </a:r>
            <a:endParaRPr lang="en-US" sz="2800" b="1" dirty="0"/>
          </a:p>
        </p:txBody>
      </p:sp>
      <p:pic>
        <p:nvPicPr>
          <p:cNvPr id="3074" name="Picture 2" descr="C:\Users\aball\Desktop\59487327_10155261400237465_9086349149749641216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5186" y="4437114"/>
            <a:ext cx="1633783" cy="1633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788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8950" y="3048000"/>
            <a:ext cx="4810163" cy="523220"/>
          </a:xfrm>
          <a:prstGeom prst="rect">
            <a:avLst/>
          </a:prstGeom>
          <a:noFill/>
        </p:spPr>
        <p:txBody>
          <a:bodyPr wrap="none" rtlCol="0">
            <a:spAutoFit/>
          </a:bodyPr>
          <a:lstStyle/>
          <a:p>
            <a:r>
              <a:rPr lang="en-US" sz="2800" dirty="0" smtClean="0">
                <a:solidFill>
                  <a:schemeClr val="bg1"/>
                </a:solidFill>
                <a:latin typeface="Gibson" pitchFamily="50" charset="0"/>
              </a:rPr>
              <a:t>“Transition slide text or quote”</a:t>
            </a:r>
            <a:endParaRPr lang="en-US" sz="2800" dirty="0">
              <a:solidFill>
                <a:schemeClr val="bg1"/>
              </a:solidFill>
              <a:latin typeface="Gibson" pitchFamily="50"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108" y="6293234"/>
            <a:ext cx="2057399" cy="51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 y="6131416"/>
            <a:ext cx="9019307" cy="646331"/>
          </a:xfrm>
          <a:prstGeom prst="rect">
            <a:avLst/>
          </a:prstGeom>
        </p:spPr>
      </p:pic>
      <p:sp>
        <p:nvSpPr>
          <p:cNvPr id="5" name="TextBox 4"/>
          <p:cNvSpPr txBox="1"/>
          <p:nvPr/>
        </p:nvSpPr>
        <p:spPr>
          <a:xfrm>
            <a:off x="152400" y="6131416"/>
            <a:ext cx="2416046" cy="646331"/>
          </a:xfrm>
          <a:prstGeom prst="rect">
            <a:avLst/>
          </a:prstGeom>
          <a:noFill/>
        </p:spPr>
        <p:txBody>
          <a:bodyPr wrap="none" rtlCol="0">
            <a:spAutoFit/>
          </a:bodyPr>
          <a:lstStyle/>
          <a:p>
            <a:r>
              <a:rPr lang="en-US" b="1" dirty="0" smtClean="0">
                <a:solidFill>
                  <a:schemeClr val="bg1"/>
                </a:solidFill>
                <a:latin typeface="Gibson Light" pitchFamily="50" charset="0"/>
              </a:rPr>
              <a:t>Anne Ball</a:t>
            </a:r>
          </a:p>
          <a:p>
            <a:r>
              <a:rPr lang="en-US" b="1" dirty="0" smtClean="0">
                <a:solidFill>
                  <a:schemeClr val="bg1"/>
                </a:solidFill>
                <a:latin typeface="Gibson Light" pitchFamily="50" charset="0"/>
              </a:rPr>
              <a:t>Program Director</a:t>
            </a:r>
            <a:endParaRPr lang="en-US" b="1" dirty="0">
              <a:solidFill>
                <a:schemeClr val="bg1"/>
              </a:solidFill>
              <a:latin typeface="Gibson Light" pitchFamily="50" charset="0"/>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23957"/>
          <a:stretch/>
        </p:blipFill>
        <p:spPr>
          <a:xfrm>
            <a:off x="6934200" y="6197409"/>
            <a:ext cx="2057400" cy="514343"/>
          </a:xfrm>
          <a:prstGeom prst="rect">
            <a:avLst/>
          </a:prstGeom>
        </p:spPr>
      </p:pic>
      <p:sp>
        <p:nvSpPr>
          <p:cNvPr id="11" name="Rectangle 10"/>
          <p:cNvSpPr/>
          <p:nvPr/>
        </p:nvSpPr>
        <p:spPr>
          <a:xfrm>
            <a:off x="282445" y="304800"/>
            <a:ext cx="8813061" cy="3447098"/>
          </a:xfrm>
          <a:prstGeom prst="rect">
            <a:avLst/>
          </a:prstGeom>
        </p:spPr>
        <p:txBody>
          <a:bodyPr wrap="square">
            <a:spAutoFit/>
          </a:bodyPr>
          <a:lstStyle/>
          <a:p>
            <a:pPr algn="ctr"/>
            <a:r>
              <a:rPr lang="en-US" sz="2800" b="1" dirty="0" smtClean="0">
                <a:solidFill>
                  <a:srgbClr val="2C8F82"/>
                </a:solidFill>
              </a:rPr>
              <a:t>Frozen </a:t>
            </a:r>
            <a:r>
              <a:rPr lang="en-US" sz="2800" b="1" dirty="0">
                <a:solidFill>
                  <a:srgbClr val="2C8F82"/>
                </a:solidFill>
              </a:rPr>
              <a:t>Princess </a:t>
            </a:r>
            <a:r>
              <a:rPr lang="en-US" sz="2800" b="1" dirty="0" smtClean="0">
                <a:solidFill>
                  <a:srgbClr val="2C8F82"/>
                </a:solidFill>
              </a:rPr>
              <a:t>Party, Saco Main Street</a:t>
            </a:r>
            <a:endParaRPr lang="en-US" sz="2400" dirty="0" smtClean="0"/>
          </a:p>
          <a:p>
            <a:r>
              <a:rPr lang="en-US" sz="2400" dirty="0" smtClean="0"/>
              <a:t>- 2 </a:t>
            </a:r>
            <a:r>
              <a:rPr lang="en-US" sz="2400" dirty="0" err="1" smtClean="0"/>
              <a:t>hr</a:t>
            </a:r>
            <a:r>
              <a:rPr lang="en-US" sz="2400" dirty="0" smtClean="0"/>
              <a:t> Event w/</a:t>
            </a:r>
            <a:r>
              <a:rPr lang="en-US" sz="2400" u="sng" dirty="0" smtClean="0"/>
              <a:t>Frozen</a:t>
            </a:r>
            <a:r>
              <a:rPr lang="en-US" sz="2400" dirty="0" smtClean="0"/>
              <a:t> Princesses and </a:t>
            </a:r>
            <a:r>
              <a:rPr lang="en-US" sz="2400" dirty="0" err="1"/>
              <a:t>Olof</a:t>
            </a:r>
            <a:r>
              <a:rPr lang="en-US" sz="2400" dirty="0"/>
              <a:t> the </a:t>
            </a:r>
            <a:r>
              <a:rPr lang="en-US" sz="2400" dirty="0" smtClean="0"/>
              <a:t>Snowman</a:t>
            </a:r>
          </a:p>
          <a:p>
            <a:r>
              <a:rPr lang="en-US" sz="2400" dirty="0" smtClean="0"/>
              <a:t>-  Hot </a:t>
            </a:r>
            <a:r>
              <a:rPr lang="en-US" sz="2400" dirty="0"/>
              <a:t>chocolate and ice cream </a:t>
            </a:r>
            <a:r>
              <a:rPr lang="en-US" sz="2400" dirty="0" smtClean="0"/>
              <a:t>sold by Saco Scoop. </a:t>
            </a:r>
          </a:p>
          <a:p>
            <a:r>
              <a:rPr lang="en-US" sz="2400" dirty="0" smtClean="0"/>
              <a:t>-  Held at Saco </a:t>
            </a:r>
            <a:r>
              <a:rPr lang="en-US" sz="2400" dirty="0"/>
              <a:t>Parks and Rec Gym at </a:t>
            </a:r>
            <a:r>
              <a:rPr lang="en-US" sz="2400" dirty="0" smtClean="0"/>
              <a:t>no cost</a:t>
            </a:r>
          </a:p>
          <a:p>
            <a:r>
              <a:rPr lang="en-US" sz="2400" dirty="0" smtClean="0"/>
              <a:t>-  Well</a:t>
            </a:r>
            <a:r>
              <a:rPr lang="en-US" sz="2400" dirty="0"/>
              <a:t> attended and received by </a:t>
            </a:r>
            <a:r>
              <a:rPr lang="en-US" sz="2400" dirty="0" smtClean="0"/>
              <a:t>parents, planned in </a:t>
            </a:r>
            <a:r>
              <a:rPr lang="en-US" sz="2400" dirty="0"/>
              <a:t>14 </a:t>
            </a:r>
            <a:r>
              <a:rPr lang="en-US" sz="2400" dirty="0" smtClean="0"/>
              <a:t>days.</a:t>
            </a:r>
          </a:p>
          <a:p>
            <a:pPr marL="285750" indent="-285750">
              <a:buFontTx/>
              <a:buChar char="-"/>
            </a:pPr>
            <a:r>
              <a:rPr lang="en-US" sz="2400" dirty="0"/>
              <a:t>Activities: crafts, games, dance party and m</a:t>
            </a:r>
            <a:r>
              <a:rPr lang="en-US" sz="2400" dirty="0" smtClean="0"/>
              <a:t>eet &amp; greet w/Princesses </a:t>
            </a:r>
            <a:r>
              <a:rPr lang="en-US" sz="2400" dirty="0"/>
              <a:t>and </a:t>
            </a:r>
            <a:r>
              <a:rPr lang="en-US" sz="2400" dirty="0" err="1" smtClean="0"/>
              <a:t>Olof</a:t>
            </a:r>
            <a:endParaRPr lang="en-US" sz="2400" dirty="0"/>
          </a:p>
          <a:p>
            <a:pPr marL="285750" indent="-285750">
              <a:buFontTx/>
              <a:buChar char="-"/>
            </a:pPr>
            <a:endParaRPr lang="en-US" dirty="0" smtClean="0"/>
          </a:p>
          <a:p>
            <a:r>
              <a:rPr lang="en-US" sz="2800" b="1" dirty="0" smtClean="0"/>
              <a:t>NET $1500 </a:t>
            </a:r>
            <a:endParaRPr lang="en-US" sz="2800" b="1" dirty="0"/>
          </a:p>
        </p:txBody>
      </p:sp>
      <p:pic>
        <p:nvPicPr>
          <p:cNvPr id="3074" name="Picture 2" descr="C:\Users\aball\Desktop\74520654_2529846513737159_6932806140413607936_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2809341"/>
            <a:ext cx="4191000" cy="3291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077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8950" y="3048000"/>
            <a:ext cx="4810163" cy="523220"/>
          </a:xfrm>
          <a:prstGeom prst="rect">
            <a:avLst/>
          </a:prstGeom>
          <a:noFill/>
        </p:spPr>
        <p:txBody>
          <a:bodyPr wrap="none" rtlCol="0">
            <a:spAutoFit/>
          </a:bodyPr>
          <a:lstStyle/>
          <a:p>
            <a:r>
              <a:rPr lang="en-US" sz="2800" dirty="0" smtClean="0">
                <a:solidFill>
                  <a:schemeClr val="bg1"/>
                </a:solidFill>
                <a:latin typeface="Gibson" pitchFamily="50" charset="0"/>
              </a:rPr>
              <a:t>“Transition slide text or quote”</a:t>
            </a:r>
            <a:endParaRPr lang="en-US" sz="2800" dirty="0">
              <a:solidFill>
                <a:schemeClr val="bg1"/>
              </a:solidFill>
              <a:latin typeface="Gibson" pitchFamily="50"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108" y="6293234"/>
            <a:ext cx="2057399" cy="51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 y="6131416"/>
            <a:ext cx="9019307" cy="646331"/>
          </a:xfrm>
          <a:prstGeom prst="rect">
            <a:avLst/>
          </a:prstGeom>
        </p:spPr>
      </p:pic>
      <p:sp>
        <p:nvSpPr>
          <p:cNvPr id="5" name="TextBox 4"/>
          <p:cNvSpPr txBox="1"/>
          <p:nvPr/>
        </p:nvSpPr>
        <p:spPr>
          <a:xfrm>
            <a:off x="152400" y="6131416"/>
            <a:ext cx="2416046" cy="646331"/>
          </a:xfrm>
          <a:prstGeom prst="rect">
            <a:avLst/>
          </a:prstGeom>
          <a:noFill/>
        </p:spPr>
        <p:txBody>
          <a:bodyPr wrap="none" rtlCol="0">
            <a:spAutoFit/>
          </a:bodyPr>
          <a:lstStyle/>
          <a:p>
            <a:r>
              <a:rPr lang="en-US" b="1" dirty="0" smtClean="0">
                <a:solidFill>
                  <a:schemeClr val="bg1"/>
                </a:solidFill>
                <a:latin typeface="Gibson Light" pitchFamily="50" charset="0"/>
              </a:rPr>
              <a:t>Anne Ball</a:t>
            </a:r>
          </a:p>
          <a:p>
            <a:r>
              <a:rPr lang="en-US" b="1" dirty="0" smtClean="0">
                <a:solidFill>
                  <a:schemeClr val="bg1"/>
                </a:solidFill>
                <a:latin typeface="Gibson Light" pitchFamily="50" charset="0"/>
              </a:rPr>
              <a:t>Program Director</a:t>
            </a:r>
            <a:endParaRPr lang="en-US" b="1" dirty="0">
              <a:solidFill>
                <a:schemeClr val="bg1"/>
              </a:solidFill>
              <a:latin typeface="Gibson Light" pitchFamily="50" charset="0"/>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23957"/>
          <a:stretch/>
        </p:blipFill>
        <p:spPr>
          <a:xfrm>
            <a:off x="6934200" y="6197409"/>
            <a:ext cx="2057400" cy="514343"/>
          </a:xfrm>
          <a:prstGeom prst="rect">
            <a:avLst/>
          </a:prstGeom>
        </p:spPr>
      </p:pic>
      <p:sp>
        <p:nvSpPr>
          <p:cNvPr id="7" name="Rectangle 6"/>
          <p:cNvSpPr/>
          <p:nvPr/>
        </p:nvSpPr>
        <p:spPr>
          <a:xfrm>
            <a:off x="152400" y="304800"/>
            <a:ext cx="5029200" cy="5816977"/>
          </a:xfrm>
          <a:prstGeom prst="rect">
            <a:avLst/>
          </a:prstGeom>
        </p:spPr>
        <p:txBody>
          <a:bodyPr wrap="square">
            <a:spAutoFit/>
          </a:bodyPr>
          <a:lstStyle/>
          <a:p>
            <a:r>
              <a:rPr lang="en-US" sz="2800" b="1" i="1" dirty="0" smtClean="0">
                <a:solidFill>
                  <a:srgbClr val="2C8F82"/>
                </a:solidFill>
              </a:rPr>
              <a:t>Cabin </a:t>
            </a:r>
            <a:r>
              <a:rPr lang="en-US" sz="2800" b="1" i="1" dirty="0" err="1">
                <a:solidFill>
                  <a:srgbClr val="2C8F82"/>
                </a:solidFill>
              </a:rPr>
              <a:t>Fevah</a:t>
            </a:r>
            <a:r>
              <a:rPr lang="en-US" sz="2800" b="1" i="1" dirty="0">
                <a:solidFill>
                  <a:srgbClr val="2C8F82"/>
                </a:solidFill>
              </a:rPr>
              <a:t> </a:t>
            </a:r>
            <a:r>
              <a:rPr lang="en-US" sz="2800" b="1" i="1" dirty="0" err="1">
                <a:solidFill>
                  <a:srgbClr val="2C8F82"/>
                </a:solidFill>
              </a:rPr>
              <a:t>Relivah</a:t>
            </a:r>
            <a:r>
              <a:rPr lang="en-US" sz="2800" b="1" i="1" dirty="0">
                <a:solidFill>
                  <a:srgbClr val="2C8F82"/>
                </a:solidFill>
              </a:rPr>
              <a:t>  </a:t>
            </a:r>
            <a:endParaRPr lang="en-US" sz="2800" b="1" i="1" dirty="0" smtClean="0">
              <a:solidFill>
                <a:srgbClr val="2C8F82"/>
              </a:solidFill>
            </a:endParaRPr>
          </a:p>
          <a:p>
            <a:r>
              <a:rPr lang="en-US" sz="2800" b="1" dirty="0" smtClean="0">
                <a:solidFill>
                  <a:srgbClr val="2C8F82"/>
                </a:solidFill>
              </a:rPr>
              <a:t>Saco Main Street </a:t>
            </a:r>
          </a:p>
          <a:p>
            <a:endParaRPr lang="en-US" sz="2800" b="1" dirty="0" smtClean="0">
              <a:solidFill>
                <a:srgbClr val="2C8F82"/>
              </a:solidFill>
            </a:endParaRPr>
          </a:p>
          <a:p>
            <a:r>
              <a:rPr lang="en-US" sz="2000" dirty="0" smtClean="0"/>
              <a:t>-</a:t>
            </a:r>
            <a:r>
              <a:rPr lang="en-US" sz="2400" dirty="0" smtClean="0"/>
              <a:t>March event </a:t>
            </a:r>
            <a:r>
              <a:rPr lang="en-US" sz="2400" dirty="0"/>
              <a:t>in </a:t>
            </a:r>
            <a:r>
              <a:rPr lang="en-US" sz="2400" dirty="0" smtClean="0"/>
              <a:t>vacant mill space.  </a:t>
            </a:r>
          </a:p>
          <a:p>
            <a:r>
              <a:rPr lang="en-US" sz="2400" dirty="0" smtClean="0"/>
              <a:t>-Activities: corn-hole tournament,  </a:t>
            </a:r>
            <a:r>
              <a:rPr lang="en-US" sz="2400" dirty="0"/>
              <a:t>large </a:t>
            </a:r>
            <a:r>
              <a:rPr lang="en-US" sz="2400" dirty="0" err="1"/>
              <a:t>Jenga</a:t>
            </a:r>
            <a:r>
              <a:rPr lang="en-US" sz="2400" dirty="0"/>
              <a:t>, and Connect </a:t>
            </a:r>
            <a:r>
              <a:rPr lang="en-US" sz="2400" dirty="0" smtClean="0"/>
              <a:t>4, photo booth, Best Dressed </a:t>
            </a:r>
            <a:r>
              <a:rPr lang="en-US" sz="2400" dirty="0" err="1" smtClean="0"/>
              <a:t>Mainah</a:t>
            </a:r>
            <a:r>
              <a:rPr lang="en-US" sz="2400" dirty="0" smtClean="0"/>
              <a:t> Contest .</a:t>
            </a:r>
          </a:p>
          <a:p>
            <a:r>
              <a:rPr lang="en-US" sz="2400" dirty="0" smtClean="0"/>
              <a:t>-$25 tix (w/ 3 food servings &amp; 2 beers). </a:t>
            </a:r>
          </a:p>
          <a:p>
            <a:r>
              <a:rPr lang="en-US" sz="2400" dirty="0" smtClean="0"/>
              <a:t>-</a:t>
            </a:r>
            <a:r>
              <a:rPr lang="en-US" sz="2400" dirty="0"/>
              <a:t>5</a:t>
            </a:r>
            <a:r>
              <a:rPr lang="en-US" sz="2400" dirty="0" smtClean="0"/>
              <a:t> </a:t>
            </a:r>
            <a:r>
              <a:rPr lang="en-US" sz="2400" dirty="0"/>
              <a:t>breweries and </a:t>
            </a:r>
            <a:r>
              <a:rPr lang="en-US" sz="2400" dirty="0" smtClean="0"/>
              <a:t>5 restaurants </a:t>
            </a:r>
            <a:r>
              <a:rPr lang="en-US" sz="2400" dirty="0"/>
              <a:t>donated their </a:t>
            </a:r>
            <a:r>
              <a:rPr lang="en-US" sz="2400" dirty="0" smtClean="0"/>
              <a:t>products. </a:t>
            </a:r>
          </a:p>
          <a:p>
            <a:r>
              <a:rPr lang="en-US" sz="2400" dirty="0" smtClean="0"/>
              <a:t>-</a:t>
            </a:r>
            <a:r>
              <a:rPr lang="en-US" sz="2400" dirty="0"/>
              <a:t>A</a:t>
            </a:r>
            <a:r>
              <a:rPr lang="en-US" sz="2400" dirty="0" smtClean="0"/>
              <a:t>ttracted </a:t>
            </a:r>
            <a:r>
              <a:rPr lang="en-US" sz="2400" dirty="0"/>
              <a:t>demographic (25 </a:t>
            </a:r>
            <a:r>
              <a:rPr lang="en-US" sz="2400" dirty="0" smtClean="0"/>
              <a:t>– 40 </a:t>
            </a:r>
            <a:r>
              <a:rPr lang="en-US" sz="2400" dirty="0" err="1" smtClean="0"/>
              <a:t>yrs</a:t>
            </a:r>
            <a:r>
              <a:rPr lang="en-US" sz="2400" dirty="0" smtClean="0"/>
              <a:t>), came </a:t>
            </a:r>
            <a:r>
              <a:rPr lang="en-US" sz="2400" dirty="0"/>
              <a:t>from places </a:t>
            </a:r>
            <a:r>
              <a:rPr lang="en-US" sz="2400" dirty="0" smtClean="0"/>
              <a:t>like Kittery, Sebago, Lewiston/Auburn</a:t>
            </a:r>
            <a:r>
              <a:rPr lang="en-US" sz="2400" dirty="0"/>
              <a:t>, </a:t>
            </a:r>
            <a:r>
              <a:rPr lang="en-US" sz="2400" dirty="0" smtClean="0"/>
              <a:t>and </a:t>
            </a:r>
            <a:r>
              <a:rPr lang="en-US" sz="2400" dirty="0"/>
              <a:t>Dover, NH. </a:t>
            </a:r>
            <a:endParaRPr lang="en-US" sz="2400" dirty="0" smtClean="0"/>
          </a:p>
          <a:p>
            <a:endParaRPr lang="en-US" sz="2000" dirty="0" smtClean="0"/>
          </a:p>
          <a:p>
            <a:r>
              <a:rPr lang="en-US" sz="2800" b="1" dirty="0" smtClean="0"/>
              <a:t>Net </a:t>
            </a:r>
            <a:r>
              <a:rPr lang="en-US" sz="2800" b="1" dirty="0"/>
              <a:t>$5,000. </a:t>
            </a:r>
          </a:p>
        </p:txBody>
      </p:sp>
      <p:pic>
        <p:nvPicPr>
          <p:cNvPr id="5122" name="Picture 2" descr="C:\Users\aball\Desktop\52914045_2078783315510150_2712696739948658688_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9946" y="1066800"/>
            <a:ext cx="4074054" cy="3437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471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8950" y="3048000"/>
            <a:ext cx="4810163" cy="523220"/>
          </a:xfrm>
          <a:prstGeom prst="rect">
            <a:avLst/>
          </a:prstGeom>
          <a:noFill/>
        </p:spPr>
        <p:txBody>
          <a:bodyPr wrap="none" rtlCol="0">
            <a:spAutoFit/>
          </a:bodyPr>
          <a:lstStyle/>
          <a:p>
            <a:r>
              <a:rPr lang="en-US" sz="2800" dirty="0" smtClean="0">
                <a:solidFill>
                  <a:schemeClr val="bg1"/>
                </a:solidFill>
                <a:latin typeface="Gibson" pitchFamily="50" charset="0"/>
              </a:rPr>
              <a:t>“Transition slide text or quote”</a:t>
            </a:r>
            <a:endParaRPr lang="en-US" sz="2800" dirty="0">
              <a:solidFill>
                <a:schemeClr val="bg1"/>
              </a:solidFill>
              <a:latin typeface="Gibson" pitchFamily="50"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108" y="6293234"/>
            <a:ext cx="2057399" cy="51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 y="6131416"/>
            <a:ext cx="9019307" cy="646331"/>
          </a:xfrm>
          <a:prstGeom prst="rect">
            <a:avLst/>
          </a:prstGeom>
        </p:spPr>
      </p:pic>
      <p:sp>
        <p:nvSpPr>
          <p:cNvPr id="5" name="TextBox 4"/>
          <p:cNvSpPr txBox="1"/>
          <p:nvPr/>
        </p:nvSpPr>
        <p:spPr>
          <a:xfrm>
            <a:off x="152400" y="6131416"/>
            <a:ext cx="2416046" cy="646331"/>
          </a:xfrm>
          <a:prstGeom prst="rect">
            <a:avLst/>
          </a:prstGeom>
          <a:noFill/>
        </p:spPr>
        <p:txBody>
          <a:bodyPr wrap="none" rtlCol="0">
            <a:spAutoFit/>
          </a:bodyPr>
          <a:lstStyle/>
          <a:p>
            <a:r>
              <a:rPr lang="en-US" b="1" dirty="0" smtClean="0">
                <a:solidFill>
                  <a:schemeClr val="bg1"/>
                </a:solidFill>
                <a:latin typeface="Gibson Light" pitchFamily="50" charset="0"/>
              </a:rPr>
              <a:t>Anne Ball</a:t>
            </a:r>
          </a:p>
          <a:p>
            <a:r>
              <a:rPr lang="en-US" b="1" dirty="0" smtClean="0">
                <a:solidFill>
                  <a:schemeClr val="bg1"/>
                </a:solidFill>
                <a:latin typeface="Gibson Light" pitchFamily="50" charset="0"/>
              </a:rPr>
              <a:t>Program Director</a:t>
            </a:r>
            <a:endParaRPr lang="en-US" b="1" dirty="0">
              <a:solidFill>
                <a:schemeClr val="bg1"/>
              </a:solidFill>
              <a:latin typeface="Gibson Light" pitchFamily="50" charset="0"/>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23957"/>
          <a:stretch/>
        </p:blipFill>
        <p:spPr>
          <a:xfrm>
            <a:off x="6934200" y="6197409"/>
            <a:ext cx="2057400" cy="514343"/>
          </a:xfrm>
          <a:prstGeom prst="rect">
            <a:avLst/>
          </a:prstGeom>
        </p:spPr>
      </p:pic>
      <p:sp>
        <p:nvSpPr>
          <p:cNvPr id="7" name="Rectangle 6"/>
          <p:cNvSpPr/>
          <p:nvPr/>
        </p:nvSpPr>
        <p:spPr>
          <a:xfrm>
            <a:off x="304800" y="437460"/>
            <a:ext cx="8305800" cy="3108543"/>
          </a:xfrm>
          <a:prstGeom prst="rect">
            <a:avLst/>
          </a:prstGeom>
        </p:spPr>
        <p:txBody>
          <a:bodyPr wrap="square">
            <a:spAutoFit/>
          </a:bodyPr>
          <a:lstStyle/>
          <a:p>
            <a:r>
              <a:rPr lang="en-US" sz="2800" b="1" dirty="0" smtClean="0">
                <a:solidFill>
                  <a:srgbClr val="2C8F82"/>
                </a:solidFill>
              </a:rPr>
              <a:t>Swine </a:t>
            </a:r>
            <a:r>
              <a:rPr lang="en-US" sz="2800" b="1" dirty="0">
                <a:solidFill>
                  <a:srgbClr val="2C8F82"/>
                </a:solidFill>
              </a:rPr>
              <a:t>and </a:t>
            </a:r>
            <a:r>
              <a:rPr lang="en-US" sz="2800" b="1" dirty="0" smtClean="0">
                <a:solidFill>
                  <a:srgbClr val="2C8F82"/>
                </a:solidFill>
              </a:rPr>
              <a:t>Stein, Gardiner Main Street</a:t>
            </a:r>
          </a:p>
          <a:p>
            <a:r>
              <a:rPr lang="en-US" sz="2000" dirty="0" smtClean="0"/>
              <a:t>-Celebrated all day </a:t>
            </a:r>
            <a:r>
              <a:rPr lang="en-US" sz="2000" dirty="0"/>
              <a:t>in </a:t>
            </a:r>
            <a:r>
              <a:rPr lang="en-US" sz="2000" dirty="0" smtClean="0"/>
              <a:t>historic Gardiner in October. Began in 2008.</a:t>
            </a:r>
          </a:p>
          <a:p>
            <a:r>
              <a:rPr lang="en-US" sz="2000" dirty="0" smtClean="0"/>
              <a:t>-</a:t>
            </a:r>
            <a:r>
              <a:rPr lang="en-US" sz="2000" dirty="0"/>
              <a:t>B</a:t>
            </a:r>
            <a:r>
              <a:rPr lang="en-US" sz="2000" dirty="0" smtClean="0"/>
              <a:t>eer festival, live </a:t>
            </a:r>
            <a:r>
              <a:rPr lang="en-US" sz="2000" dirty="0"/>
              <a:t>music, quirky games, </a:t>
            </a:r>
            <a:r>
              <a:rPr lang="en-US" sz="2000" dirty="0" smtClean="0"/>
              <a:t>variety </a:t>
            </a:r>
            <a:r>
              <a:rPr lang="en-US" sz="2000" dirty="0"/>
              <a:t>of food vendors </a:t>
            </a:r>
            <a:r>
              <a:rPr lang="en-US" sz="2000" dirty="0" smtClean="0"/>
              <a:t>and </a:t>
            </a:r>
            <a:r>
              <a:rPr lang="en-US" sz="2000" dirty="0"/>
              <a:t>all-day tastings from some of Maine's best breweries, wineries and distilleries</a:t>
            </a:r>
            <a:r>
              <a:rPr lang="en-US" sz="2000" dirty="0" smtClean="0"/>
              <a:t>.</a:t>
            </a:r>
          </a:p>
          <a:p>
            <a:r>
              <a:rPr lang="en-US" sz="2000" dirty="0" smtClean="0"/>
              <a:t>-The </a:t>
            </a:r>
            <a:r>
              <a:rPr lang="en-US" sz="2000" dirty="0"/>
              <a:t>event was reformatted from a traditional Oktoberfest to a </a:t>
            </a:r>
            <a:r>
              <a:rPr lang="en-US" sz="2000" dirty="0" err="1"/>
              <a:t>brewfest</a:t>
            </a:r>
            <a:r>
              <a:rPr lang="en-US" sz="2000" dirty="0"/>
              <a:t> in 2019, after seeing declining </a:t>
            </a:r>
            <a:r>
              <a:rPr lang="en-US" sz="2000" dirty="0" smtClean="0"/>
              <a:t>attendance and </a:t>
            </a:r>
            <a:r>
              <a:rPr lang="en-US" sz="2000" dirty="0"/>
              <a:t>profits. The new 2109 </a:t>
            </a:r>
            <a:r>
              <a:rPr lang="en-US" sz="2000" dirty="0" err="1"/>
              <a:t>B</a:t>
            </a:r>
            <a:r>
              <a:rPr lang="en-US" sz="2000" dirty="0" err="1" smtClean="0"/>
              <a:t>rewfest</a:t>
            </a:r>
            <a:r>
              <a:rPr lang="en-US" sz="2000" dirty="0" smtClean="0"/>
              <a:t> </a:t>
            </a:r>
            <a:r>
              <a:rPr lang="en-US" sz="2000" dirty="0"/>
              <a:t>netted over $23,000, up almost $10,000 from the year </a:t>
            </a:r>
            <a:r>
              <a:rPr lang="en-US" sz="2000" dirty="0" smtClean="0"/>
              <a:t>before.</a:t>
            </a:r>
          </a:p>
          <a:p>
            <a:r>
              <a:rPr lang="en-US" sz="2000" dirty="0" smtClean="0"/>
              <a:t>-Best fundraising </a:t>
            </a:r>
            <a:r>
              <a:rPr lang="en-US" sz="2000" dirty="0"/>
              <a:t>event</a:t>
            </a:r>
            <a:r>
              <a:rPr lang="en-US" sz="2000" dirty="0" smtClean="0"/>
              <a:t>, for Gardiner Main Street,  </a:t>
            </a:r>
            <a:r>
              <a:rPr lang="en-US" sz="2000" dirty="0"/>
              <a:t>it is by no means </a:t>
            </a:r>
            <a:r>
              <a:rPr lang="en-US" sz="2000" dirty="0" smtClean="0"/>
              <a:t>easy</a:t>
            </a:r>
            <a:r>
              <a:rPr lang="en-US" sz="2000" dirty="0"/>
              <a:t>.</a:t>
            </a:r>
            <a:endParaRPr lang="en-US" sz="2000" dirty="0" smtClean="0"/>
          </a:p>
          <a:p>
            <a:r>
              <a:rPr lang="en-US" sz="2800" b="1" dirty="0" smtClean="0"/>
              <a:t>Net $23,000</a:t>
            </a:r>
            <a:endParaRPr lang="en-US" sz="2800" b="1" dirty="0"/>
          </a:p>
        </p:txBody>
      </p:sp>
      <p:pic>
        <p:nvPicPr>
          <p:cNvPr id="6146" name="Picture 2" descr="C:\Users\aball\Desktop\69071210_2423156861085633_4350354257946345472_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799" y="3853780"/>
            <a:ext cx="7270649" cy="2160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690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8950" y="3048000"/>
            <a:ext cx="4810163" cy="523220"/>
          </a:xfrm>
          <a:prstGeom prst="rect">
            <a:avLst/>
          </a:prstGeom>
          <a:noFill/>
        </p:spPr>
        <p:txBody>
          <a:bodyPr wrap="none" rtlCol="0">
            <a:spAutoFit/>
          </a:bodyPr>
          <a:lstStyle/>
          <a:p>
            <a:r>
              <a:rPr lang="en-US" sz="2800" dirty="0" smtClean="0">
                <a:solidFill>
                  <a:schemeClr val="bg1"/>
                </a:solidFill>
                <a:latin typeface="Gibson" pitchFamily="50" charset="0"/>
              </a:rPr>
              <a:t>“Transition slide text or quote”</a:t>
            </a:r>
            <a:endParaRPr lang="en-US" sz="2800" dirty="0">
              <a:solidFill>
                <a:schemeClr val="bg1"/>
              </a:solidFill>
              <a:latin typeface="Gibson" pitchFamily="50"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108" y="6293234"/>
            <a:ext cx="2057399" cy="51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 y="6131416"/>
            <a:ext cx="9019307" cy="646331"/>
          </a:xfrm>
          <a:prstGeom prst="rect">
            <a:avLst/>
          </a:prstGeom>
        </p:spPr>
      </p:pic>
      <p:sp>
        <p:nvSpPr>
          <p:cNvPr id="5" name="TextBox 4"/>
          <p:cNvSpPr txBox="1"/>
          <p:nvPr/>
        </p:nvSpPr>
        <p:spPr>
          <a:xfrm>
            <a:off x="152400" y="6131416"/>
            <a:ext cx="2416046" cy="646331"/>
          </a:xfrm>
          <a:prstGeom prst="rect">
            <a:avLst/>
          </a:prstGeom>
          <a:noFill/>
        </p:spPr>
        <p:txBody>
          <a:bodyPr wrap="none" rtlCol="0">
            <a:spAutoFit/>
          </a:bodyPr>
          <a:lstStyle/>
          <a:p>
            <a:r>
              <a:rPr lang="en-US" b="1" dirty="0" smtClean="0">
                <a:solidFill>
                  <a:schemeClr val="bg1"/>
                </a:solidFill>
                <a:latin typeface="Gibson Light" pitchFamily="50" charset="0"/>
              </a:rPr>
              <a:t>Anne Ball</a:t>
            </a:r>
          </a:p>
          <a:p>
            <a:r>
              <a:rPr lang="en-US" b="1" dirty="0" smtClean="0">
                <a:solidFill>
                  <a:schemeClr val="bg1"/>
                </a:solidFill>
                <a:latin typeface="Gibson Light" pitchFamily="50" charset="0"/>
              </a:rPr>
              <a:t>Program Director</a:t>
            </a:r>
            <a:endParaRPr lang="en-US" b="1" dirty="0">
              <a:solidFill>
                <a:schemeClr val="bg1"/>
              </a:solidFill>
              <a:latin typeface="Gibson Light" pitchFamily="50" charset="0"/>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23957"/>
          <a:stretch/>
        </p:blipFill>
        <p:spPr>
          <a:xfrm>
            <a:off x="6934200" y="6197409"/>
            <a:ext cx="2057400" cy="514343"/>
          </a:xfrm>
          <a:prstGeom prst="rect">
            <a:avLst/>
          </a:prstGeom>
        </p:spPr>
      </p:pic>
      <p:sp>
        <p:nvSpPr>
          <p:cNvPr id="4" name="Rectangle 3"/>
          <p:cNvSpPr/>
          <p:nvPr/>
        </p:nvSpPr>
        <p:spPr>
          <a:xfrm>
            <a:off x="187037" y="457200"/>
            <a:ext cx="4398815" cy="5386090"/>
          </a:xfrm>
          <a:prstGeom prst="rect">
            <a:avLst/>
          </a:prstGeom>
        </p:spPr>
        <p:txBody>
          <a:bodyPr wrap="square">
            <a:spAutoFit/>
          </a:bodyPr>
          <a:lstStyle/>
          <a:p>
            <a:r>
              <a:rPr lang="en-US" sz="2800" b="1" dirty="0">
                <a:solidFill>
                  <a:srgbClr val="2C8F82"/>
                </a:solidFill>
              </a:rPr>
              <a:t>L</a:t>
            </a:r>
            <a:r>
              <a:rPr lang="en-US" sz="2800" b="1" dirty="0" smtClean="0">
                <a:solidFill>
                  <a:srgbClr val="2C8F82"/>
                </a:solidFill>
              </a:rPr>
              <a:t>obster </a:t>
            </a:r>
            <a:r>
              <a:rPr lang="en-US" sz="2800" b="1" dirty="0">
                <a:solidFill>
                  <a:srgbClr val="2C8F82"/>
                </a:solidFill>
              </a:rPr>
              <a:t>T</a:t>
            </a:r>
            <a:r>
              <a:rPr lang="en-US" sz="2800" b="1" dirty="0" smtClean="0">
                <a:solidFill>
                  <a:srgbClr val="2C8F82"/>
                </a:solidFill>
              </a:rPr>
              <a:t>rap Raffle, Rockland Main Street</a:t>
            </a:r>
            <a:r>
              <a:rPr lang="en-US" dirty="0" smtClean="0"/>
              <a:t> </a:t>
            </a:r>
          </a:p>
          <a:p>
            <a:r>
              <a:rPr lang="en-US" dirty="0" smtClean="0"/>
              <a:t>-</a:t>
            </a:r>
            <a:r>
              <a:rPr lang="en-US" sz="2400" dirty="0" smtClean="0"/>
              <a:t>Traps that are used </a:t>
            </a:r>
            <a:r>
              <a:rPr lang="en-US" sz="2400" dirty="0"/>
              <a:t>in the lobster </a:t>
            </a:r>
            <a:r>
              <a:rPr lang="en-US" sz="2400" dirty="0" smtClean="0"/>
              <a:t>trap </a:t>
            </a:r>
            <a:r>
              <a:rPr lang="en-US" sz="2400" dirty="0"/>
              <a:t>Christmas </a:t>
            </a:r>
            <a:r>
              <a:rPr lang="en-US" sz="2400" dirty="0" smtClean="0"/>
              <a:t>Tree are raffled. </a:t>
            </a:r>
          </a:p>
          <a:p>
            <a:r>
              <a:rPr lang="en-US" sz="2400" dirty="0" smtClean="0"/>
              <a:t>-You can win either </a:t>
            </a:r>
            <a:r>
              <a:rPr lang="en-US" sz="2400" dirty="0"/>
              <a:t>50 traps or an alternative cash prize of $2,250. </a:t>
            </a:r>
            <a:r>
              <a:rPr lang="en-US" sz="2400" dirty="0" smtClean="0"/>
              <a:t> </a:t>
            </a:r>
          </a:p>
          <a:p>
            <a:r>
              <a:rPr lang="en-US" sz="2400" dirty="0" smtClean="0"/>
              <a:t>-250 </a:t>
            </a:r>
            <a:r>
              <a:rPr lang="en-US" sz="2400" dirty="0"/>
              <a:t>tickets </a:t>
            </a:r>
            <a:r>
              <a:rPr lang="en-US" sz="2400" dirty="0" smtClean="0"/>
              <a:t>sold at </a:t>
            </a:r>
            <a:r>
              <a:rPr lang="en-US" sz="2400" dirty="0"/>
              <a:t>$50 apiece </a:t>
            </a:r>
          </a:p>
          <a:p>
            <a:r>
              <a:rPr lang="en-US" sz="2400" dirty="0" smtClean="0"/>
              <a:t>-Tickets sold at </a:t>
            </a:r>
            <a:r>
              <a:rPr lang="en-US" sz="2400" dirty="0"/>
              <a:t>6 -</a:t>
            </a:r>
            <a:r>
              <a:rPr lang="en-US" sz="2400" dirty="0" smtClean="0"/>
              <a:t> </a:t>
            </a:r>
            <a:r>
              <a:rPr lang="en-US" sz="2400" dirty="0"/>
              <a:t>8 separate retail outlets and banks. </a:t>
            </a:r>
            <a:endParaRPr lang="en-US" sz="2400" dirty="0" smtClean="0"/>
          </a:p>
          <a:p>
            <a:r>
              <a:rPr lang="en-US" sz="2400" dirty="0" smtClean="0"/>
              <a:t>-This takes </a:t>
            </a:r>
            <a:r>
              <a:rPr lang="en-US" sz="2400" dirty="0"/>
              <a:t>only staff time and is mostly an administrative process without a lot of effort.</a:t>
            </a:r>
          </a:p>
          <a:p>
            <a:endParaRPr lang="en-US" sz="2400" b="1" dirty="0"/>
          </a:p>
          <a:p>
            <a:r>
              <a:rPr lang="en-US" sz="2400" b="1" dirty="0" smtClean="0"/>
              <a:t>NET $7000-$8000</a:t>
            </a:r>
            <a:endParaRPr lang="en-US" sz="2400" b="1" dirty="0"/>
          </a:p>
        </p:txBody>
      </p:sp>
      <p:pic>
        <p:nvPicPr>
          <p:cNvPr id="7170" name="Picture 2" descr="C:\Users\aball\Desktop\75328622_10157918415868278_8757255720304377856_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38252" y="330628"/>
            <a:ext cx="4405748" cy="579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411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8950" y="3048000"/>
            <a:ext cx="4810163" cy="523220"/>
          </a:xfrm>
          <a:prstGeom prst="rect">
            <a:avLst/>
          </a:prstGeom>
          <a:noFill/>
        </p:spPr>
        <p:txBody>
          <a:bodyPr wrap="none" rtlCol="0">
            <a:spAutoFit/>
          </a:bodyPr>
          <a:lstStyle/>
          <a:p>
            <a:r>
              <a:rPr lang="en-US" sz="2800" dirty="0" smtClean="0">
                <a:solidFill>
                  <a:schemeClr val="bg1"/>
                </a:solidFill>
                <a:latin typeface="Gibson" pitchFamily="50" charset="0"/>
              </a:rPr>
              <a:t>“Transition slide text or quote”</a:t>
            </a:r>
            <a:endParaRPr lang="en-US" sz="2800" dirty="0">
              <a:solidFill>
                <a:schemeClr val="bg1"/>
              </a:solidFill>
              <a:latin typeface="Gibson" pitchFamily="50"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108" y="6293234"/>
            <a:ext cx="2057399" cy="51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 y="6131416"/>
            <a:ext cx="9019307" cy="646331"/>
          </a:xfrm>
          <a:prstGeom prst="rect">
            <a:avLst/>
          </a:prstGeom>
        </p:spPr>
      </p:pic>
      <p:sp>
        <p:nvSpPr>
          <p:cNvPr id="5" name="TextBox 4"/>
          <p:cNvSpPr txBox="1"/>
          <p:nvPr/>
        </p:nvSpPr>
        <p:spPr>
          <a:xfrm>
            <a:off x="152400" y="6131416"/>
            <a:ext cx="2416046" cy="646331"/>
          </a:xfrm>
          <a:prstGeom prst="rect">
            <a:avLst/>
          </a:prstGeom>
          <a:noFill/>
        </p:spPr>
        <p:txBody>
          <a:bodyPr wrap="none" rtlCol="0">
            <a:spAutoFit/>
          </a:bodyPr>
          <a:lstStyle/>
          <a:p>
            <a:r>
              <a:rPr lang="en-US" b="1" dirty="0" smtClean="0">
                <a:solidFill>
                  <a:schemeClr val="bg1"/>
                </a:solidFill>
                <a:latin typeface="Gibson Light" pitchFamily="50" charset="0"/>
              </a:rPr>
              <a:t>Anne Ball</a:t>
            </a:r>
          </a:p>
          <a:p>
            <a:r>
              <a:rPr lang="en-US" b="1" dirty="0" smtClean="0">
                <a:solidFill>
                  <a:schemeClr val="bg1"/>
                </a:solidFill>
                <a:latin typeface="Gibson Light" pitchFamily="50" charset="0"/>
              </a:rPr>
              <a:t>Program Director</a:t>
            </a:r>
            <a:endParaRPr lang="en-US" b="1" dirty="0">
              <a:solidFill>
                <a:schemeClr val="bg1"/>
              </a:solidFill>
              <a:latin typeface="Gibson Light" pitchFamily="50" charset="0"/>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23957"/>
          <a:stretch/>
        </p:blipFill>
        <p:spPr>
          <a:xfrm>
            <a:off x="6934200" y="6197409"/>
            <a:ext cx="2057400" cy="514343"/>
          </a:xfrm>
          <a:prstGeom prst="rect">
            <a:avLst/>
          </a:prstGeom>
        </p:spPr>
      </p:pic>
      <p:sp>
        <p:nvSpPr>
          <p:cNvPr id="4" name="Rectangle 3"/>
          <p:cNvSpPr/>
          <p:nvPr/>
        </p:nvSpPr>
        <p:spPr>
          <a:xfrm>
            <a:off x="76199" y="152400"/>
            <a:ext cx="8686800" cy="2431435"/>
          </a:xfrm>
          <a:prstGeom prst="rect">
            <a:avLst/>
          </a:prstGeom>
        </p:spPr>
        <p:txBody>
          <a:bodyPr wrap="square">
            <a:spAutoFit/>
          </a:bodyPr>
          <a:lstStyle/>
          <a:p>
            <a:pPr algn="ctr"/>
            <a:r>
              <a:rPr lang="en-US" sz="2800" b="1" dirty="0">
                <a:solidFill>
                  <a:srgbClr val="2C8F82"/>
                </a:solidFill>
              </a:rPr>
              <a:t>Community BBQ, </a:t>
            </a:r>
            <a:r>
              <a:rPr lang="en-US" sz="2800" b="1" dirty="0" smtClean="0">
                <a:solidFill>
                  <a:srgbClr val="2C8F82"/>
                </a:solidFill>
              </a:rPr>
              <a:t>Brunswick Downtown Association</a:t>
            </a:r>
          </a:p>
          <a:p>
            <a:r>
              <a:rPr lang="en-US" dirty="0" smtClean="0"/>
              <a:t>-</a:t>
            </a:r>
            <a:r>
              <a:rPr lang="en-US" sz="2000" dirty="0" smtClean="0"/>
              <a:t>held </a:t>
            </a:r>
            <a:r>
              <a:rPr lang="en-US" sz="2000" dirty="0"/>
              <a:t>on the Town Mall </a:t>
            </a:r>
            <a:r>
              <a:rPr lang="en-US" sz="2000" dirty="0" smtClean="0"/>
              <a:t>3</a:t>
            </a:r>
            <a:r>
              <a:rPr lang="en-US" sz="2000" baseline="30000" dirty="0" smtClean="0"/>
              <a:t>rd</a:t>
            </a:r>
            <a:r>
              <a:rPr lang="en-US" sz="2000" dirty="0" smtClean="0"/>
              <a:t> Saturday in June, pays </a:t>
            </a:r>
            <a:r>
              <a:rPr lang="en-US" sz="2000" dirty="0"/>
              <a:t>tribute to local First Responders </a:t>
            </a:r>
          </a:p>
          <a:p>
            <a:r>
              <a:rPr lang="en-US" sz="2000" dirty="0" smtClean="0"/>
              <a:t>-Serves as the </a:t>
            </a:r>
            <a:r>
              <a:rPr lang="en-US" sz="2000" dirty="0"/>
              <a:t>kick-off event for </a:t>
            </a:r>
            <a:r>
              <a:rPr lang="en-US" sz="2000" dirty="0" smtClean="0"/>
              <a:t>downtown summer programs . </a:t>
            </a:r>
            <a:endParaRPr lang="en-US" sz="2000" dirty="0"/>
          </a:p>
          <a:p>
            <a:r>
              <a:rPr lang="en-US" sz="2000" dirty="0" smtClean="0"/>
              <a:t>-Family </a:t>
            </a:r>
            <a:r>
              <a:rPr lang="en-US" sz="2000" dirty="0"/>
              <a:t>oriented, music, activities, food, tours of fire trucks and EMT vehicles.  </a:t>
            </a:r>
            <a:endParaRPr lang="en-US" sz="2000" dirty="0" smtClean="0"/>
          </a:p>
          <a:p>
            <a:r>
              <a:rPr lang="en-US" sz="2000" dirty="0"/>
              <a:t>-</a:t>
            </a:r>
            <a:r>
              <a:rPr lang="en-US" sz="2000" dirty="0" smtClean="0"/>
              <a:t>Low </a:t>
            </a:r>
            <a:r>
              <a:rPr lang="en-US" sz="2000" dirty="0"/>
              <a:t>cost for attendees ($5 for adults, $3 for kids for the food).  </a:t>
            </a:r>
            <a:endParaRPr lang="en-US" sz="2000" dirty="0" smtClean="0"/>
          </a:p>
          <a:p>
            <a:r>
              <a:rPr lang="en-US" sz="2000" dirty="0"/>
              <a:t>-</a:t>
            </a:r>
            <a:r>
              <a:rPr lang="en-US" sz="2000" dirty="0" smtClean="0"/>
              <a:t>Easy </a:t>
            </a:r>
            <a:r>
              <a:rPr lang="en-US" sz="2000" dirty="0"/>
              <a:t>to attract sponsorship and volunteers.  </a:t>
            </a:r>
            <a:endParaRPr lang="en-US" sz="2000" dirty="0" smtClean="0"/>
          </a:p>
          <a:p>
            <a:r>
              <a:rPr lang="en-US" sz="2400" b="1" dirty="0" smtClean="0"/>
              <a:t>Net </a:t>
            </a:r>
            <a:r>
              <a:rPr lang="en-US" sz="2400" b="1" dirty="0"/>
              <a:t>$12,500 in 2019 - up from $3,500 in 2018.</a:t>
            </a:r>
          </a:p>
        </p:txBody>
      </p:sp>
      <p:pic>
        <p:nvPicPr>
          <p:cNvPr id="8194" name="Picture 2" descr="C:\Users\aball\Desktop\58420152_2283678788352790_7194224388651089920_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93251" y="2640395"/>
            <a:ext cx="6052695" cy="3404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775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8950" y="3048000"/>
            <a:ext cx="4810163" cy="523220"/>
          </a:xfrm>
          <a:prstGeom prst="rect">
            <a:avLst/>
          </a:prstGeom>
          <a:noFill/>
        </p:spPr>
        <p:txBody>
          <a:bodyPr wrap="none" rtlCol="0">
            <a:spAutoFit/>
          </a:bodyPr>
          <a:lstStyle/>
          <a:p>
            <a:r>
              <a:rPr lang="en-US" sz="2800" dirty="0" smtClean="0">
                <a:solidFill>
                  <a:schemeClr val="bg1"/>
                </a:solidFill>
                <a:latin typeface="Gibson" pitchFamily="50" charset="0"/>
              </a:rPr>
              <a:t>“Transition slide text or quote”</a:t>
            </a:r>
            <a:endParaRPr lang="en-US" sz="2800" dirty="0">
              <a:solidFill>
                <a:schemeClr val="bg1"/>
              </a:solidFill>
              <a:latin typeface="Gibson" pitchFamily="50"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108" y="6293234"/>
            <a:ext cx="2057399" cy="51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 y="6131416"/>
            <a:ext cx="9019307" cy="646331"/>
          </a:xfrm>
          <a:prstGeom prst="rect">
            <a:avLst/>
          </a:prstGeom>
        </p:spPr>
      </p:pic>
      <p:sp>
        <p:nvSpPr>
          <p:cNvPr id="5" name="TextBox 4"/>
          <p:cNvSpPr txBox="1"/>
          <p:nvPr/>
        </p:nvSpPr>
        <p:spPr>
          <a:xfrm>
            <a:off x="152400" y="6131416"/>
            <a:ext cx="2416046" cy="646331"/>
          </a:xfrm>
          <a:prstGeom prst="rect">
            <a:avLst/>
          </a:prstGeom>
          <a:noFill/>
        </p:spPr>
        <p:txBody>
          <a:bodyPr wrap="none" rtlCol="0">
            <a:spAutoFit/>
          </a:bodyPr>
          <a:lstStyle/>
          <a:p>
            <a:r>
              <a:rPr lang="en-US" b="1" dirty="0" smtClean="0">
                <a:solidFill>
                  <a:schemeClr val="bg1"/>
                </a:solidFill>
                <a:latin typeface="Gibson Light" pitchFamily="50" charset="0"/>
              </a:rPr>
              <a:t>Anne Ball</a:t>
            </a:r>
          </a:p>
          <a:p>
            <a:r>
              <a:rPr lang="en-US" b="1" dirty="0" smtClean="0">
                <a:solidFill>
                  <a:schemeClr val="bg1"/>
                </a:solidFill>
                <a:latin typeface="Gibson Light" pitchFamily="50" charset="0"/>
              </a:rPr>
              <a:t>Program Director</a:t>
            </a:r>
            <a:endParaRPr lang="en-US" b="1" dirty="0">
              <a:solidFill>
                <a:schemeClr val="bg1"/>
              </a:solidFill>
              <a:latin typeface="Gibson Light" pitchFamily="50" charset="0"/>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23957"/>
          <a:stretch/>
        </p:blipFill>
        <p:spPr>
          <a:xfrm>
            <a:off x="6934200" y="6197409"/>
            <a:ext cx="2057400" cy="514343"/>
          </a:xfrm>
          <a:prstGeom prst="rect">
            <a:avLst/>
          </a:prstGeom>
        </p:spPr>
      </p:pic>
      <p:sp>
        <p:nvSpPr>
          <p:cNvPr id="4" name="Rectangle 3"/>
          <p:cNvSpPr/>
          <p:nvPr/>
        </p:nvSpPr>
        <p:spPr>
          <a:xfrm>
            <a:off x="609600" y="457200"/>
            <a:ext cx="8077200" cy="2369880"/>
          </a:xfrm>
          <a:prstGeom prst="rect">
            <a:avLst/>
          </a:prstGeom>
        </p:spPr>
        <p:txBody>
          <a:bodyPr wrap="square">
            <a:spAutoFit/>
          </a:bodyPr>
          <a:lstStyle/>
          <a:p>
            <a:pPr algn="ctr"/>
            <a:r>
              <a:rPr lang="en-US" sz="2800" b="1" dirty="0" smtClean="0">
                <a:solidFill>
                  <a:srgbClr val="2C8F82"/>
                </a:solidFill>
              </a:rPr>
              <a:t>River of Trees, Augusta Downtown Alliance</a:t>
            </a:r>
          </a:p>
          <a:p>
            <a:pPr marL="342900" indent="-342900">
              <a:buFontTx/>
              <a:buChar char="-"/>
            </a:pPr>
            <a:r>
              <a:rPr lang="en-US" sz="2400" dirty="0" smtClean="0"/>
              <a:t>Christmas Tree raffle, $2 admission and .</a:t>
            </a:r>
            <a:r>
              <a:rPr lang="en-US" sz="2400" smtClean="0"/>
              <a:t>50 raffle tix</a:t>
            </a:r>
            <a:endParaRPr lang="en-US" sz="2400" dirty="0" smtClean="0"/>
          </a:p>
          <a:p>
            <a:pPr marL="342900" indent="-342900">
              <a:buFontTx/>
              <a:buChar char="-"/>
            </a:pPr>
            <a:r>
              <a:rPr lang="en-US" sz="2400" dirty="0" smtClean="0"/>
              <a:t>Local businesses donate trees and decorate them</a:t>
            </a:r>
          </a:p>
          <a:p>
            <a:pPr marL="342900" indent="-342900">
              <a:buFontTx/>
              <a:buChar char="-"/>
            </a:pPr>
            <a:r>
              <a:rPr lang="en-US" sz="2400" dirty="0" smtClean="0"/>
              <a:t>People bid on trees worth $500-$1000 each</a:t>
            </a:r>
          </a:p>
          <a:p>
            <a:endParaRPr lang="en-US" sz="2400" dirty="0" smtClean="0"/>
          </a:p>
          <a:p>
            <a:r>
              <a:rPr lang="en-US" sz="2400" b="1" dirty="0" smtClean="0"/>
              <a:t>NET $16,000-$18,000</a:t>
            </a:r>
            <a:endParaRPr lang="en-US" sz="2400" b="1" dirty="0"/>
          </a:p>
        </p:txBody>
      </p:sp>
      <p:pic>
        <p:nvPicPr>
          <p:cNvPr id="9218" name="Picture 2" descr="C:\Users\aball\Desktop\75226515_2514641498590544_8016269103197061120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031" y="2702416"/>
            <a:ext cx="609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384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8950" y="3048000"/>
            <a:ext cx="4810163" cy="523220"/>
          </a:xfrm>
          <a:prstGeom prst="rect">
            <a:avLst/>
          </a:prstGeom>
          <a:noFill/>
        </p:spPr>
        <p:txBody>
          <a:bodyPr wrap="none" rtlCol="0">
            <a:spAutoFit/>
          </a:bodyPr>
          <a:lstStyle/>
          <a:p>
            <a:r>
              <a:rPr lang="en-US" sz="2800" dirty="0" smtClean="0">
                <a:solidFill>
                  <a:schemeClr val="bg1"/>
                </a:solidFill>
                <a:latin typeface="Gibson" pitchFamily="50" charset="0"/>
              </a:rPr>
              <a:t>“Transition slide text or quote”</a:t>
            </a:r>
            <a:endParaRPr lang="en-US" sz="2800" dirty="0">
              <a:solidFill>
                <a:schemeClr val="bg1"/>
              </a:solidFill>
              <a:latin typeface="Gibson" pitchFamily="50"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108" y="6293234"/>
            <a:ext cx="2057399" cy="51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 y="6131416"/>
            <a:ext cx="9019307" cy="646331"/>
          </a:xfrm>
          <a:prstGeom prst="rect">
            <a:avLst/>
          </a:prstGeom>
        </p:spPr>
      </p:pic>
      <p:sp>
        <p:nvSpPr>
          <p:cNvPr id="5" name="TextBox 4"/>
          <p:cNvSpPr txBox="1"/>
          <p:nvPr/>
        </p:nvSpPr>
        <p:spPr>
          <a:xfrm>
            <a:off x="152400" y="6131416"/>
            <a:ext cx="2416046" cy="646331"/>
          </a:xfrm>
          <a:prstGeom prst="rect">
            <a:avLst/>
          </a:prstGeom>
          <a:noFill/>
        </p:spPr>
        <p:txBody>
          <a:bodyPr wrap="none" rtlCol="0">
            <a:spAutoFit/>
          </a:bodyPr>
          <a:lstStyle/>
          <a:p>
            <a:r>
              <a:rPr lang="en-US" b="1" dirty="0" smtClean="0">
                <a:solidFill>
                  <a:schemeClr val="bg1"/>
                </a:solidFill>
                <a:latin typeface="Gibson Light" pitchFamily="50" charset="0"/>
              </a:rPr>
              <a:t>Anne Ball</a:t>
            </a:r>
          </a:p>
          <a:p>
            <a:r>
              <a:rPr lang="en-US" b="1" dirty="0" smtClean="0">
                <a:solidFill>
                  <a:schemeClr val="bg1"/>
                </a:solidFill>
                <a:latin typeface="Gibson Light" pitchFamily="50" charset="0"/>
              </a:rPr>
              <a:t>Program Director</a:t>
            </a:r>
            <a:endParaRPr lang="en-US" b="1" dirty="0">
              <a:solidFill>
                <a:schemeClr val="bg1"/>
              </a:solidFill>
              <a:latin typeface="Gibson Light" pitchFamily="50" charset="0"/>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23957"/>
          <a:stretch/>
        </p:blipFill>
        <p:spPr>
          <a:xfrm>
            <a:off x="6934200" y="6197409"/>
            <a:ext cx="2057400" cy="514343"/>
          </a:xfrm>
          <a:prstGeom prst="rect">
            <a:avLst/>
          </a:prstGeom>
        </p:spPr>
      </p:pic>
      <p:sp>
        <p:nvSpPr>
          <p:cNvPr id="4" name="Rectangle 3"/>
          <p:cNvSpPr/>
          <p:nvPr/>
        </p:nvSpPr>
        <p:spPr>
          <a:xfrm>
            <a:off x="129563" y="724286"/>
            <a:ext cx="4572000" cy="4154984"/>
          </a:xfrm>
          <a:prstGeom prst="rect">
            <a:avLst/>
          </a:prstGeom>
        </p:spPr>
        <p:txBody>
          <a:bodyPr>
            <a:spAutoFit/>
          </a:bodyPr>
          <a:lstStyle/>
          <a:p>
            <a:r>
              <a:rPr lang="en-US" sz="2800" b="1" dirty="0" smtClean="0">
                <a:solidFill>
                  <a:srgbClr val="2C8F82"/>
                </a:solidFill>
              </a:rPr>
              <a:t>Tribute to Elton John Concert, Main Street Bath </a:t>
            </a:r>
          </a:p>
          <a:p>
            <a:endParaRPr lang="en-US" dirty="0" smtClean="0"/>
          </a:p>
          <a:p>
            <a:r>
              <a:rPr lang="en-US" sz="2400" dirty="0" smtClean="0"/>
              <a:t>-Outside, family friendly event</a:t>
            </a:r>
          </a:p>
          <a:p>
            <a:r>
              <a:rPr lang="en-US" sz="2400" dirty="0" smtClean="0"/>
              <a:t>-Nostalgic- everyone loves Elton </a:t>
            </a:r>
          </a:p>
          <a:p>
            <a:r>
              <a:rPr lang="en-US" sz="2400" dirty="0" smtClean="0"/>
              <a:t>-Tickets $30 each</a:t>
            </a:r>
          </a:p>
          <a:p>
            <a:r>
              <a:rPr lang="en-US" sz="2400" dirty="0" smtClean="0"/>
              <a:t>-Easy fundraiser</a:t>
            </a:r>
          </a:p>
          <a:p>
            <a:r>
              <a:rPr lang="en-US" sz="2400" dirty="0" smtClean="0"/>
              <a:t>-Bath’s Elton is a nationally recognized tribute artist</a:t>
            </a:r>
          </a:p>
          <a:p>
            <a:r>
              <a:rPr lang="en-US" dirty="0"/>
              <a:t/>
            </a:r>
            <a:br>
              <a:rPr lang="en-US" dirty="0"/>
            </a:br>
            <a:r>
              <a:rPr lang="en-US" sz="2800" b="1" dirty="0" smtClean="0"/>
              <a:t>Net $20,000</a:t>
            </a:r>
            <a:endParaRPr lang="en-US" sz="2800" b="1" dirty="0"/>
          </a:p>
        </p:txBody>
      </p:sp>
      <p:pic>
        <p:nvPicPr>
          <p:cNvPr id="10242" name="Picture 2" descr="C:\Users\aball\Desktop\60710628_10161668260760655_2438954937753796608_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5845" y="381000"/>
            <a:ext cx="4176710" cy="556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198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8950" y="3048000"/>
            <a:ext cx="4810163" cy="523220"/>
          </a:xfrm>
          <a:prstGeom prst="rect">
            <a:avLst/>
          </a:prstGeom>
          <a:noFill/>
        </p:spPr>
        <p:txBody>
          <a:bodyPr wrap="none" rtlCol="0">
            <a:spAutoFit/>
          </a:bodyPr>
          <a:lstStyle/>
          <a:p>
            <a:r>
              <a:rPr lang="en-US" sz="2800" dirty="0" smtClean="0">
                <a:solidFill>
                  <a:schemeClr val="bg1"/>
                </a:solidFill>
                <a:latin typeface="Gibson" pitchFamily="50" charset="0"/>
              </a:rPr>
              <a:t>“Transition slide text or quote”</a:t>
            </a:r>
            <a:endParaRPr lang="en-US" sz="2800" dirty="0">
              <a:solidFill>
                <a:schemeClr val="bg1"/>
              </a:solidFill>
              <a:latin typeface="Gibson" pitchFamily="50"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108" y="6293234"/>
            <a:ext cx="2057399" cy="51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99" y="6131416"/>
            <a:ext cx="9019307" cy="646331"/>
          </a:xfrm>
          <a:prstGeom prst="rect">
            <a:avLst/>
          </a:prstGeom>
        </p:spPr>
      </p:pic>
      <p:sp>
        <p:nvSpPr>
          <p:cNvPr id="5" name="TextBox 4"/>
          <p:cNvSpPr txBox="1"/>
          <p:nvPr/>
        </p:nvSpPr>
        <p:spPr>
          <a:xfrm>
            <a:off x="152400" y="6131416"/>
            <a:ext cx="2416046" cy="646331"/>
          </a:xfrm>
          <a:prstGeom prst="rect">
            <a:avLst/>
          </a:prstGeom>
          <a:noFill/>
        </p:spPr>
        <p:txBody>
          <a:bodyPr wrap="none" rtlCol="0">
            <a:spAutoFit/>
          </a:bodyPr>
          <a:lstStyle/>
          <a:p>
            <a:r>
              <a:rPr lang="en-US" b="1" dirty="0" smtClean="0">
                <a:solidFill>
                  <a:schemeClr val="bg1"/>
                </a:solidFill>
                <a:latin typeface="Gibson Light" pitchFamily="50" charset="0"/>
              </a:rPr>
              <a:t>Anne Ball</a:t>
            </a:r>
          </a:p>
          <a:p>
            <a:r>
              <a:rPr lang="en-US" b="1" dirty="0" smtClean="0">
                <a:solidFill>
                  <a:schemeClr val="bg1"/>
                </a:solidFill>
                <a:latin typeface="Gibson Light" pitchFamily="50" charset="0"/>
              </a:rPr>
              <a:t>Program Director</a:t>
            </a:r>
            <a:endParaRPr lang="en-US" b="1" dirty="0">
              <a:solidFill>
                <a:schemeClr val="bg1"/>
              </a:solidFill>
              <a:latin typeface="Gibson Light" pitchFamily="50" charset="0"/>
            </a:endParaRPr>
          </a:p>
        </p:txBody>
      </p:sp>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r="23957"/>
          <a:stretch/>
        </p:blipFill>
        <p:spPr>
          <a:xfrm>
            <a:off x="6934200" y="6197409"/>
            <a:ext cx="2057400" cy="514343"/>
          </a:xfrm>
          <a:prstGeom prst="rect">
            <a:avLst/>
          </a:prstGeom>
        </p:spPr>
      </p:pic>
      <p:sp>
        <p:nvSpPr>
          <p:cNvPr id="4" name="Rectangle 3"/>
          <p:cNvSpPr/>
          <p:nvPr/>
        </p:nvSpPr>
        <p:spPr>
          <a:xfrm>
            <a:off x="685800" y="1676400"/>
            <a:ext cx="8305800" cy="584775"/>
          </a:xfrm>
          <a:prstGeom prst="rect">
            <a:avLst/>
          </a:prstGeom>
        </p:spPr>
        <p:txBody>
          <a:bodyPr wrap="square">
            <a:spAutoFit/>
          </a:bodyPr>
          <a:lstStyle/>
          <a:p>
            <a:endParaRPr lang="en-US" sz="3200" dirty="0"/>
          </a:p>
        </p:txBody>
      </p:sp>
      <p:graphicFrame>
        <p:nvGraphicFramePr>
          <p:cNvPr id="10" name="Object 9"/>
          <p:cNvGraphicFramePr>
            <a:graphicFrameLocks noChangeAspect="1"/>
          </p:cNvGraphicFramePr>
          <p:nvPr>
            <p:extLst>
              <p:ext uri="{D42A27DB-BD31-4B8C-83A1-F6EECF244321}">
                <p14:modId xmlns:p14="http://schemas.microsoft.com/office/powerpoint/2010/main" val="1819882805"/>
              </p:ext>
            </p:extLst>
          </p:nvPr>
        </p:nvGraphicFramePr>
        <p:xfrm>
          <a:off x="2150918" y="-170765"/>
          <a:ext cx="4869867" cy="6302181"/>
        </p:xfrm>
        <a:graphic>
          <a:graphicData uri="http://schemas.openxmlformats.org/presentationml/2006/ole">
            <mc:AlternateContent xmlns:mc="http://schemas.openxmlformats.org/markup-compatibility/2006">
              <mc:Choice xmlns:v="urn:schemas-microsoft-com:vml" Requires="v">
                <p:oleObj spid="_x0000_s1040" name="Acrobat Document" r:id="rId7" imgW="3886052" imgH="5029200" progId="Acrobat.Document.11">
                  <p:embed/>
                </p:oleObj>
              </mc:Choice>
              <mc:Fallback>
                <p:oleObj name="Acrobat Document" r:id="rId7" imgW="3886052" imgH="5029200" progId="Acrobat.Document.11">
                  <p:embed/>
                  <p:pic>
                    <p:nvPicPr>
                      <p:cNvPr id="0" name=""/>
                      <p:cNvPicPr/>
                      <p:nvPr/>
                    </p:nvPicPr>
                    <p:blipFill>
                      <a:blip r:embed="rId8"/>
                      <a:stretch>
                        <a:fillRect/>
                      </a:stretch>
                    </p:blipFill>
                    <p:spPr>
                      <a:xfrm>
                        <a:off x="2150918" y="-170765"/>
                        <a:ext cx="4869867" cy="6302181"/>
                      </a:xfrm>
                      <a:prstGeom prst="rect">
                        <a:avLst/>
                      </a:prstGeom>
                    </p:spPr>
                  </p:pic>
                </p:oleObj>
              </mc:Fallback>
            </mc:AlternateContent>
          </a:graphicData>
        </a:graphic>
      </p:graphicFrame>
    </p:spTree>
    <p:extLst>
      <p:ext uri="{BB962C8B-B14F-4D97-AF65-F5344CB8AC3E}">
        <p14:creationId xmlns:p14="http://schemas.microsoft.com/office/powerpoint/2010/main" val="2400693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8950" y="3048000"/>
            <a:ext cx="4810163" cy="523220"/>
          </a:xfrm>
          <a:prstGeom prst="rect">
            <a:avLst/>
          </a:prstGeom>
          <a:noFill/>
        </p:spPr>
        <p:txBody>
          <a:bodyPr wrap="none" rtlCol="0">
            <a:spAutoFit/>
          </a:bodyPr>
          <a:lstStyle/>
          <a:p>
            <a:r>
              <a:rPr lang="en-US" sz="2800" dirty="0" smtClean="0">
                <a:solidFill>
                  <a:schemeClr val="bg1"/>
                </a:solidFill>
                <a:latin typeface="Gibson" pitchFamily="50" charset="0"/>
              </a:rPr>
              <a:t>“Transition slide text or quote”</a:t>
            </a:r>
            <a:endParaRPr lang="en-US" sz="2800" dirty="0">
              <a:solidFill>
                <a:schemeClr val="bg1"/>
              </a:solidFill>
              <a:latin typeface="Gibson" pitchFamily="50"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108" y="6293234"/>
            <a:ext cx="2057399" cy="51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 y="6131416"/>
            <a:ext cx="9019307" cy="646331"/>
          </a:xfrm>
          <a:prstGeom prst="rect">
            <a:avLst/>
          </a:prstGeom>
        </p:spPr>
      </p:pic>
      <p:sp>
        <p:nvSpPr>
          <p:cNvPr id="5" name="TextBox 4"/>
          <p:cNvSpPr txBox="1"/>
          <p:nvPr/>
        </p:nvSpPr>
        <p:spPr>
          <a:xfrm>
            <a:off x="152400" y="6131416"/>
            <a:ext cx="2416046" cy="646331"/>
          </a:xfrm>
          <a:prstGeom prst="rect">
            <a:avLst/>
          </a:prstGeom>
          <a:noFill/>
        </p:spPr>
        <p:txBody>
          <a:bodyPr wrap="none" rtlCol="0">
            <a:spAutoFit/>
          </a:bodyPr>
          <a:lstStyle/>
          <a:p>
            <a:r>
              <a:rPr lang="en-US" b="1" dirty="0" smtClean="0">
                <a:solidFill>
                  <a:schemeClr val="bg1"/>
                </a:solidFill>
                <a:latin typeface="Gibson Light" pitchFamily="50" charset="0"/>
              </a:rPr>
              <a:t>Anne Ball</a:t>
            </a:r>
          </a:p>
          <a:p>
            <a:r>
              <a:rPr lang="en-US" b="1" dirty="0" smtClean="0">
                <a:solidFill>
                  <a:schemeClr val="bg1"/>
                </a:solidFill>
                <a:latin typeface="Gibson Light" pitchFamily="50" charset="0"/>
              </a:rPr>
              <a:t>Program Director</a:t>
            </a:r>
            <a:endParaRPr lang="en-US" b="1" dirty="0">
              <a:solidFill>
                <a:schemeClr val="bg1"/>
              </a:solidFill>
              <a:latin typeface="Gibson Light" pitchFamily="50" charset="0"/>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23957"/>
          <a:stretch/>
        </p:blipFill>
        <p:spPr>
          <a:xfrm>
            <a:off x="6934200" y="6197409"/>
            <a:ext cx="2057400" cy="514343"/>
          </a:xfrm>
          <a:prstGeom prst="rect">
            <a:avLst/>
          </a:prstGeom>
        </p:spPr>
      </p:pic>
      <p:sp>
        <p:nvSpPr>
          <p:cNvPr id="4" name="Rectangle 3"/>
          <p:cNvSpPr/>
          <p:nvPr/>
        </p:nvSpPr>
        <p:spPr>
          <a:xfrm>
            <a:off x="304800" y="154900"/>
            <a:ext cx="8534400" cy="5539978"/>
          </a:xfrm>
          <a:prstGeom prst="rect">
            <a:avLst/>
          </a:prstGeom>
        </p:spPr>
        <p:txBody>
          <a:bodyPr wrap="square">
            <a:spAutoFit/>
          </a:bodyPr>
          <a:lstStyle/>
          <a:p>
            <a:r>
              <a:rPr lang="en-US" sz="3200" b="1" dirty="0">
                <a:solidFill>
                  <a:srgbClr val="2C8F82"/>
                </a:solidFill>
              </a:rPr>
              <a:t>Run the Ridge Trail Race, </a:t>
            </a:r>
            <a:endParaRPr lang="en-US" sz="3200" b="1" dirty="0" smtClean="0">
              <a:solidFill>
                <a:srgbClr val="2C8F82"/>
              </a:solidFill>
            </a:endParaRPr>
          </a:p>
          <a:p>
            <a:r>
              <a:rPr lang="en-US" sz="3200" b="1" dirty="0" smtClean="0">
                <a:solidFill>
                  <a:srgbClr val="2C8F82"/>
                </a:solidFill>
              </a:rPr>
              <a:t>Discover Downtown Westbrook</a:t>
            </a:r>
            <a:endParaRPr lang="en-US" sz="3200" dirty="0" smtClean="0"/>
          </a:p>
          <a:p>
            <a:r>
              <a:rPr lang="en-US" sz="2400" dirty="0" smtClean="0"/>
              <a:t>-   Road race:  </a:t>
            </a:r>
            <a:r>
              <a:rPr lang="en-US" sz="2400" dirty="0"/>
              <a:t>10K, 5K, and K9 5K (run with your dog) on the trails at Sunset Ridge </a:t>
            </a:r>
            <a:r>
              <a:rPr lang="en-US" sz="2400" dirty="0" smtClean="0"/>
              <a:t>Golf Course. </a:t>
            </a:r>
          </a:p>
          <a:p>
            <a:r>
              <a:rPr lang="en-US" sz="2400" dirty="0" smtClean="0"/>
              <a:t>-   In 3 years</a:t>
            </a:r>
            <a:r>
              <a:rPr lang="en-US" sz="2400" dirty="0"/>
              <a:t>, registration </a:t>
            </a:r>
            <a:r>
              <a:rPr lang="en-US" sz="2400" dirty="0" smtClean="0"/>
              <a:t>has grown </a:t>
            </a:r>
            <a:r>
              <a:rPr lang="en-US" sz="2400" dirty="0"/>
              <a:t>from 60 to over 170 </a:t>
            </a:r>
            <a:endParaRPr lang="en-US" sz="2400" dirty="0" smtClean="0"/>
          </a:p>
          <a:p>
            <a:pPr marL="285750" indent="-285750">
              <a:buFontTx/>
              <a:buChar char="-"/>
            </a:pPr>
            <a:r>
              <a:rPr lang="en-US" sz="2400" dirty="0" smtClean="0"/>
              <a:t>Participants learn about the trails, a hidden Westbrook gem</a:t>
            </a:r>
          </a:p>
          <a:p>
            <a:pPr marL="285750" indent="-285750">
              <a:buFontTx/>
              <a:buChar char="-"/>
            </a:pPr>
            <a:r>
              <a:rPr lang="en-US" sz="2400" dirty="0" smtClean="0"/>
              <a:t>Do post event surveys to improve every year.</a:t>
            </a:r>
          </a:p>
          <a:p>
            <a:pPr marL="285750" indent="-285750">
              <a:buFontTx/>
              <a:buChar char="-"/>
            </a:pPr>
            <a:r>
              <a:rPr lang="en-US" sz="2400" dirty="0" smtClean="0"/>
              <a:t>Building connection to other city owned lands</a:t>
            </a:r>
          </a:p>
          <a:p>
            <a:endParaRPr lang="en-US" sz="2800" b="1" dirty="0" smtClean="0"/>
          </a:p>
          <a:p>
            <a:r>
              <a:rPr lang="en-US" sz="2800" b="1" dirty="0" smtClean="0"/>
              <a:t>Net: over </a:t>
            </a:r>
            <a:r>
              <a:rPr lang="en-US" sz="2800" b="1" dirty="0"/>
              <a:t>$</a:t>
            </a:r>
            <a:r>
              <a:rPr lang="en-US" sz="2800" b="1" dirty="0" smtClean="0"/>
              <a:t>7000</a:t>
            </a:r>
            <a:endParaRPr lang="en-US" sz="2800" b="1" dirty="0"/>
          </a:p>
          <a:p>
            <a:r>
              <a:rPr lang="en-US" dirty="0"/>
              <a:t> </a:t>
            </a:r>
          </a:p>
          <a:p>
            <a:r>
              <a:rPr lang="en-US" dirty="0" smtClean="0"/>
              <a:t>.</a:t>
            </a:r>
            <a:endParaRPr lang="en-US" dirty="0"/>
          </a:p>
          <a:p>
            <a:r>
              <a:rPr lang="en-US" dirty="0"/>
              <a:t> </a:t>
            </a:r>
          </a:p>
          <a:p>
            <a:r>
              <a:rPr lang="en-US" dirty="0"/>
              <a:t>  </a:t>
            </a:r>
          </a:p>
          <a:p>
            <a:endParaRPr lang="en-US" dirty="0"/>
          </a:p>
        </p:txBody>
      </p:sp>
      <p:pic>
        <p:nvPicPr>
          <p:cNvPr id="11266" name="Picture 2" descr="C:\Users\aball\Desktop\81734927_1893773057434046_5457487094735699968_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92316" y="3373928"/>
            <a:ext cx="4902200" cy="2757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194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8950" y="3048000"/>
            <a:ext cx="4810163" cy="523220"/>
          </a:xfrm>
          <a:prstGeom prst="rect">
            <a:avLst/>
          </a:prstGeom>
          <a:noFill/>
        </p:spPr>
        <p:txBody>
          <a:bodyPr wrap="none" rtlCol="0">
            <a:spAutoFit/>
          </a:bodyPr>
          <a:lstStyle/>
          <a:p>
            <a:r>
              <a:rPr lang="en-US" sz="2800" dirty="0" smtClean="0">
                <a:solidFill>
                  <a:schemeClr val="bg1"/>
                </a:solidFill>
                <a:latin typeface="Gibson" pitchFamily="50" charset="0"/>
              </a:rPr>
              <a:t>“Transition slide text or quote”</a:t>
            </a:r>
            <a:endParaRPr lang="en-US" sz="2800" dirty="0">
              <a:solidFill>
                <a:schemeClr val="bg1"/>
              </a:solidFill>
              <a:latin typeface="Gibson" pitchFamily="50"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108" y="6293234"/>
            <a:ext cx="2057399" cy="51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 y="6131416"/>
            <a:ext cx="9019307" cy="646331"/>
          </a:xfrm>
          <a:prstGeom prst="rect">
            <a:avLst/>
          </a:prstGeom>
        </p:spPr>
      </p:pic>
      <p:sp>
        <p:nvSpPr>
          <p:cNvPr id="5" name="TextBox 4"/>
          <p:cNvSpPr txBox="1"/>
          <p:nvPr/>
        </p:nvSpPr>
        <p:spPr>
          <a:xfrm>
            <a:off x="152400" y="6131416"/>
            <a:ext cx="2416046" cy="646331"/>
          </a:xfrm>
          <a:prstGeom prst="rect">
            <a:avLst/>
          </a:prstGeom>
          <a:noFill/>
        </p:spPr>
        <p:txBody>
          <a:bodyPr wrap="none" rtlCol="0">
            <a:spAutoFit/>
          </a:bodyPr>
          <a:lstStyle/>
          <a:p>
            <a:r>
              <a:rPr lang="en-US" b="1" dirty="0" smtClean="0">
                <a:solidFill>
                  <a:schemeClr val="bg1"/>
                </a:solidFill>
                <a:latin typeface="Gibson Light" pitchFamily="50" charset="0"/>
              </a:rPr>
              <a:t>Anne Ball</a:t>
            </a:r>
          </a:p>
          <a:p>
            <a:r>
              <a:rPr lang="en-US" b="1" dirty="0" smtClean="0">
                <a:solidFill>
                  <a:schemeClr val="bg1"/>
                </a:solidFill>
                <a:latin typeface="Gibson Light" pitchFamily="50" charset="0"/>
              </a:rPr>
              <a:t>Program Director</a:t>
            </a:r>
            <a:endParaRPr lang="en-US" b="1" dirty="0">
              <a:solidFill>
                <a:schemeClr val="bg1"/>
              </a:solidFill>
              <a:latin typeface="Gibson Light" pitchFamily="50" charset="0"/>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23957"/>
          <a:stretch/>
        </p:blipFill>
        <p:spPr>
          <a:xfrm>
            <a:off x="6934200" y="6197409"/>
            <a:ext cx="2057400" cy="514343"/>
          </a:xfrm>
          <a:prstGeom prst="rect">
            <a:avLst/>
          </a:prstGeom>
        </p:spPr>
      </p:pic>
      <p:sp>
        <p:nvSpPr>
          <p:cNvPr id="4" name="Rectangle 3"/>
          <p:cNvSpPr/>
          <p:nvPr/>
        </p:nvSpPr>
        <p:spPr>
          <a:xfrm>
            <a:off x="282446" y="462677"/>
            <a:ext cx="8556754" cy="2646878"/>
          </a:xfrm>
          <a:prstGeom prst="rect">
            <a:avLst/>
          </a:prstGeom>
        </p:spPr>
        <p:txBody>
          <a:bodyPr wrap="square">
            <a:spAutoFit/>
          </a:bodyPr>
          <a:lstStyle/>
          <a:p>
            <a:pPr algn="ctr"/>
            <a:r>
              <a:rPr lang="en-US" sz="2800" b="1" dirty="0" smtClean="0">
                <a:solidFill>
                  <a:srgbClr val="2C8F82"/>
                </a:solidFill>
              </a:rPr>
              <a:t>Skowhegan Craft Brew Fest, Main Street Skowhegan</a:t>
            </a:r>
          </a:p>
          <a:p>
            <a:r>
              <a:rPr lang="en-US" dirty="0" smtClean="0"/>
              <a:t>-</a:t>
            </a:r>
            <a:r>
              <a:rPr lang="en-US" sz="2400" dirty="0" smtClean="0"/>
              <a:t>This is MSS’s </a:t>
            </a:r>
            <a:r>
              <a:rPr lang="en-US" sz="2400" dirty="0"/>
              <a:t>best fundraising event</a:t>
            </a:r>
            <a:r>
              <a:rPr lang="en-US" sz="2400" dirty="0" smtClean="0"/>
              <a:t>.</a:t>
            </a:r>
          </a:p>
          <a:p>
            <a:r>
              <a:rPr lang="en-US" sz="2400" dirty="0" smtClean="0"/>
              <a:t>-Elevated </a:t>
            </a:r>
            <a:r>
              <a:rPr lang="en-US" sz="2400" dirty="0"/>
              <a:t>community </a:t>
            </a:r>
            <a:r>
              <a:rPr lang="en-US" sz="2400" dirty="0" smtClean="0"/>
              <a:t>pride</a:t>
            </a:r>
          </a:p>
          <a:p>
            <a:r>
              <a:rPr lang="en-US" sz="2400" dirty="0" smtClean="0"/>
              <a:t>-Put </a:t>
            </a:r>
            <a:r>
              <a:rPr lang="en-US" sz="2400" dirty="0"/>
              <a:t>Skowhegan on the map as a craft beer destination in Maine. </a:t>
            </a:r>
            <a:endParaRPr lang="en-US" sz="2400" dirty="0" smtClean="0"/>
          </a:p>
          <a:p>
            <a:r>
              <a:rPr lang="en-US" sz="2400" dirty="0" smtClean="0"/>
              <a:t>-20% </a:t>
            </a:r>
            <a:r>
              <a:rPr lang="en-US" sz="2400" dirty="0"/>
              <a:t>of advanced ticket sales were to out-of-state </a:t>
            </a:r>
            <a:r>
              <a:rPr lang="en-US" sz="2400" dirty="0" smtClean="0"/>
              <a:t>residents in 2019</a:t>
            </a:r>
          </a:p>
          <a:p>
            <a:endParaRPr lang="en-US" dirty="0" smtClean="0"/>
          </a:p>
          <a:p>
            <a:r>
              <a:rPr lang="en-US" sz="2400" b="1" dirty="0" smtClean="0"/>
              <a:t>NET $30, 000 (predicted for 2020)</a:t>
            </a:r>
            <a:endParaRPr lang="en-US" sz="2400" b="1" dirty="0"/>
          </a:p>
        </p:txBody>
      </p:sp>
      <p:pic>
        <p:nvPicPr>
          <p:cNvPr id="12290" name="Picture 2" descr="C:\Users\aball\Desktop\41260321_1848331948536768_2370078999654170624_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V="1">
            <a:off x="1427922" y="3109555"/>
            <a:ext cx="6592217" cy="3035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9718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04800"/>
            <a:ext cx="7924800" cy="5570756"/>
          </a:xfrm>
          <a:prstGeom prst="rect">
            <a:avLst/>
          </a:prstGeom>
          <a:noFill/>
        </p:spPr>
        <p:txBody>
          <a:bodyPr wrap="square" rtlCol="0">
            <a:spAutoFit/>
          </a:bodyPr>
          <a:lstStyle/>
          <a:p>
            <a:r>
              <a:rPr lang="en-US" sz="3600" b="1" dirty="0" smtClean="0">
                <a:solidFill>
                  <a:srgbClr val="2C8F82"/>
                </a:solidFill>
              </a:rPr>
              <a:t>Takeaways</a:t>
            </a:r>
          </a:p>
          <a:p>
            <a:endParaRPr lang="en-US" sz="2800" dirty="0" smtClean="0">
              <a:solidFill>
                <a:srgbClr val="2C8F82"/>
              </a:solidFill>
            </a:endParaRPr>
          </a:p>
          <a:p>
            <a:pPr marL="457200" indent="-457200">
              <a:buFont typeface="Arial" panose="020B0604020202020204" pitchFamily="34" charset="0"/>
              <a:buChar char="•"/>
            </a:pPr>
            <a:r>
              <a:rPr lang="en-US" sz="2800" dirty="0" smtClean="0">
                <a:solidFill>
                  <a:srgbClr val="2C8F82"/>
                </a:solidFill>
              </a:rPr>
              <a:t>Big or Small event with varied levels of effort</a:t>
            </a:r>
          </a:p>
          <a:p>
            <a:pPr marL="457200" indent="-457200">
              <a:buFont typeface="Arial" panose="020B0604020202020204" pitchFamily="34" charset="0"/>
              <a:buChar char="•"/>
            </a:pPr>
            <a:r>
              <a:rPr lang="en-US" sz="2800" dirty="0" smtClean="0">
                <a:solidFill>
                  <a:srgbClr val="2C8F82"/>
                </a:solidFill>
              </a:rPr>
              <a:t>Range of type of events: music, brew, running race, dogs, raffles</a:t>
            </a:r>
          </a:p>
          <a:p>
            <a:pPr marL="457200" indent="-457200">
              <a:buFont typeface="Arial" panose="020B0604020202020204" pitchFamily="34" charset="0"/>
              <a:buChar char="•"/>
            </a:pPr>
            <a:r>
              <a:rPr lang="en-US" sz="2800" dirty="0">
                <a:solidFill>
                  <a:srgbClr val="2C8F82"/>
                </a:solidFill>
              </a:rPr>
              <a:t>E</a:t>
            </a:r>
            <a:r>
              <a:rPr lang="en-US" sz="2800" dirty="0" smtClean="0">
                <a:solidFill>
                  <a:srgbClr val="2C8F82"/>
                </a:solidFill>
              </a:rPr>
              <a:t>vents are one part of an overall fundraising plan</a:t>
            </a:r>
          </a:p>
          <a:p>
            <a:pPr marL="457200" indent="-457200">
              <a:buFont typeface="Arial" panose="020B0604020202020204" pitchFamily="34" charset="0"/>
              <a:buChar char="•"/>
            </a:pPr>
            <a:r>
              <a:rPr lang="en-US" sz="2800" dirty="0" smtClean="0">
                <a:solidFill>
                  <a:srgbClr val="2C8F82"/>
                </a:solidFill>
              </a:rPr>
              <a:t>Get sponsors to cover the costs</a:t>
            </a:r>
          </a:p>
          <a:p>
            <a:pPr marL="457200" indent="-457200">
              <a:buFont typeface="Arial" panose="020B0604020202020204" pitchFamily="34" charset="0"/>
              <a:buChar char="•"/>
            </a:pPr>
            <a:r>
              <a:rPr lang="en-US" sz="2800" dirty="0" smtClean="0">
                <a:solidFill>
                  <a:srgbClr val="2C8F82"/>
                </a:solidFill>
              </a:rPr>
              <a:t>Follow up with survey and improve</a:t>
            </a:r>
          </a:p>
          <a:p>
            <a:pPr marL="457200" indent="-457200">
              <a:buFont typeface="Arial" panose="020B0604020202020204" pitchFamily="34" charset="0"/>
              <a:buChar char="•"/>
            </a:pPr>
            <a:r>
              <a:rPr lang="en-US" sz="2800" dirty="0" smtClean="0">
                <a:solidFill>
                  <a:srgbClr val="2C8F82"/>
                </a:solidFill>
              </a:rPr>
              <a:t>It typically takes 3 years to build an event</a:t>
            </a:r>
          </a:p>
          <a:p>
            <a:pPr marL="457200" indent="-457200">
              <a:buFont typeface="Arial" panose="020B0604020202020204" pitchFamily="34" charset="0"/>
              <a:buChar char="•"/>
            </a:pPr>
            <a:r>
              <a:rPr lang="en-US" sz="2800" dirty="0" smtClean="0">
                <a:solidFill>
                  <a:srgbClr val="2C8F82"/>
                </a:solidFill>
              </a:rPr>
              <a:t>It is ok to stop doing an event if it is not worth it anymore.</a:t>
            </a:r>
          </a:p>
          <a:p>
            <a:pPr marL="457200" indent="-457200">
              <a:buFont typeface="Arial" panose="020B0604020202020204" pitchFamily="34" charset="0"/>
              <a:buChar char="•"/>
            </a:pPr>
            <a:r>
              <a:rPr lang="en-US" sz="2800" dirty="0" smtClean="0">
                <a:solidFill>
                  <a:srgbClr val="2C8F82"/>
                </a:solidFill>
              </a:rPr>
              <a:t>Think of underutilized spaces</a:t>
            </a:r>
            <a:endParaRPr lang="en-US" sz="4000" dirty="0">
              <a:solidFill>
                <a:srgbClr val="2C8F82"/>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108" y="6293234"/>
            <a:ext cx="2057399" cy="51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 y="6131416"/>
            <a:ext cx="9019307" cy="646331"/>
          </a:xfrm>
          <a:prstGeom prst="rect">
            <a:avLst/>
          </a:prstGeom>
        </p:spPr>
      </p:pic>
      <p:sp>
        <p:nvSpPr>
          <p:cNvPr id="5" name="TextBox 4"/>
          <p:cNvSpPr txBox="1"/>
          <p:nvPr/>
        </p:nvSpPr>
        <p:spPr>
          <a:xfrm>
            <a:off x="152400" y="6131416"/>
            <a:ext cx="2416046" cy="646331"/>
          </a:xfrm>
          <a:prstGeom prst="rect">
            <a:avLst/>
          </a:prstGeom>
          <a:noFill/>
        </p:spPr>
        <p:txBody>
          <a:bodyPr wrap="none" rtlCol="0">
            <a:spAutoFit/>
          </a:bodyPr>
          <a:lstStyle/>
          <a:p>
            <a:r>
              <a:rPr lang="en-US" b="1" dirty="0" smtClean="0">
                <a:solidFill>
                  <a:schemeClr val="bg1"/>
                </a:solidFill>
                <a:latin typeface="Gibson Light" pitchFamily="50" charset="0"/>
              </a:rPr>
              <a:t>Anne Ball</a:t>
            </a:r>
          </a:p>
          <a:p>
            <a:r>
              <a:rPr lang="en-US" b="1" dirty="0" smtClean="0">
                <a:solidFill>
                  <a:schemeClr val="bg1"/>
                </a:solidFill>
                <a:latin typeface="Gibson Light" pitchFamily="50" charset="0"/>
              </a:rPr>
              <a:t>Program Director</a:t>
            </a:r>
            <a:endParaRPr lang="en-US" b="1" dirty="0">
              <a:solidFill>
                <a:schemeClr val="bg1"/>
              </a:solidFill>
              <a:latin typeface="Gibson Light" pitchFamily="50" charset="0"/>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23957"/>
          <a:stretch/>
        </p:blipFill>
        <p:spPr>
          <a:xfrm>
            <a:off x="6934200" y="6197409"/>
            <a:ext cx="2057400" cy="514343"/>
          </a:xfrm>
          <a:prstGeom prst="rect">
            <a:avLst/>
          </a:prstGeom>
        </p:spPr>
      </p:pic>
    </p:spTree>
    <p:extLst>
      <p:ext uri="{BB962C8B-B14F-4D97-AF65-F5344CB8AC3E}">
        <p14:creationId xmlns:p14="http://schemas.microsoft.com/office/powerpoint/2010/main" val="31843552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8950" y="1828800"/>
            <a:ext cx="4234249" cy="1323439"/>
          </a:xfrm>
          <a:prstGeom prst="rect">
            <a:avLst/>
          </a:prstGeom>
          <a:noFill/>
        </p:spPr>
        <p:txBody>
          <a:bodyPr wrap="square" rtlCol="0">
            <a:spAutoFit/>
          </a:bodyPr>
          <a:lstStyle/>
          <a:p>
            <a:r>
              <a:rPr lang="en-US" sz="2800" dirty="0" smtClean="0">
                <a:solidFill>
                  <a:schemeClr val="bg1"/>
                </a:solidFill>
                <a:latin typeface="Gibson" pitchFamily="50" charset="0"/>
              </a:rPr>
              <a:t>“</a:t>
            </a:r>
            <a:r>
              <a:rPr lang="en-US" sz="4000" b="1" dirty="0" err="1" smtClean="0">
                <a:solidFill>
                  <a:schemeClr val="bg1"/>
                </a:solidFill>
                <a:latin typeface="Gibson" pitchFamily="50" charset="0"/>
              </a:rPr>
              <a:t>W</a:t>
            </a:r>
            <a:r>
              <a:rPr lang="en-US" sz="4000" b="1" dirty="0" err="1" smtClean="0">
                <a:solidFill>
                  <a:srgbClr val="2C8F82"/>
                </a:solidFill>
                <a:latin typeface="Gibson" pitchFamily="50" charset="0"/>
              </a:rPr>
              <a:t>questions</a:t>
            </a:r>
            <a:r>
              <a:rPr lang="en-US" sz="4000" b="1" dirty="0" smtClean="0">
                <a:solidFill>
                  <a:srgbClr val="2C8F82"/>
                </a:solidFill>
                <a:latin typeface="Gibson" pitchFamily="50" charset="0"/>
              </a:rPr>
              <a:t> and answers</a:t>
            </a:r>
            <a:endParaRPr lang="en-US" sz="4000" b="1" dirty="0">
              <a:solidFill>
                <a:schemeClr val="bg1"/>
              </a:solidFill>
              <a:latin typeface="Gibson" pitchFamily="50"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108" y="6293234"/>
            <a:ext cx="2057399" cy="51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 y="6131416"/>
            <a:ext cx="9019307" cy="646331"/>
          </a:xfrm>
          <a:prstGeom prst="rect">
            <a:avLst/>
          </a:prstGeom>
        </p:spPr>
      </p:pic>
      <p:sp>
        <p:nvSpPr>
          <p:cNvPr id="5" name="TextBox 4"/>
          <p:cNvSpPr txBox="1"/>
          <p:nvPr/>
        </p:nvSpPr>
        <p:spPr>
          <a:xfrm>
            <a:off x="152400" y="6131416"/>
            <a:ext cx="2416046" cy="646331"/>
          </a:xfrm>
          <a:prstGeom prst="rect">
            <a:avLst/>
          </a:prstGeom>
          <a:noFill/>
        </p:spPr>
        <p:txBody>
          <a:bodyPr wrap="none" rtlCol="0">
            <a:spAutoFit/>
          </a:bodyPr>
          <a:lstStyle/>
          <a:p>
            <a:r>
              <a:rPr lang="en-US" b="1" dirty="0" smtClean="0">
                <a:solidFill>
                  <a:schemeClr val="bg1"/>
                </a:solidFill>
                <a:latin typeface="Gibson Light" pitchFamily="50" charset="0"/>
              </a:rPr>
              <a:t>Anne Ball</a:t>
            </a:r>
          </a:p>
          <a:p>
            <a:r>
              <a:rPr lang="en-US" b="1" dirty="0" smtClean="0">
                <a:solidFill>
                  <a:schemeClr val="bg1"/>
                </a:solidFill>
                <a:latin typeface="Gibson Light" pitchFamily="50" charset="0"/>
              </a:rPr>
              <a:t>Program Director</a:t>
            </a:r>
            <a:endParaRPr lang="en-US" b="1" dirty="0">
              <a:solidFill>
                <a:schemeClr val="bg1"/>
              </a:solidFill>
              <a:latin typeface="Gibson Light" pitchFamily="50" charset="0"/>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23957"/>
          <a:stretch/>
        </p:blipFill>
        <p:spPr>
          <a:xfrm>
            <a:off x="6934200" y="6197409"/>
            <a:ext cx="2057400" cy="514343"/>
          </a:xfrm>
          <a:prstGeom prst="rect">
            <a:avLst/>
          </a:prstGeom>
        </p:spPr>
      </p:pic>
    </p:spTree>
    <p:extLst>
      <p:ext uri="{BB962C8B-B14F-4D97-AF65-F5344CB8AC3E}">
        <p14:creationId xmlns:p14="http://schemas.microsoft.com/office/powerpoint/2010/main" val="3241602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8950" y="3048000"/>
            <a:ext cx="4810163" cy="523220"/>
          </a:xfrm>
          <a:prstGeom prst="rect">
            <a:avLst/>
          </a:prstGeom>
          <a:noFill/>
        </p:spPr>
        <p:txBody>
          <a:bodyPr wrap="none" rtlCol="0">
            <a:spAutoFit/>
          </a:bodyPr>
          <a:lstStyle/>
          <a:p>
            <a:r>
              <a:rPr lang="en-US" sz="2800" dirty="0" smtClean="0">
                <a:solidFill>
                  <a:prstClr val="white"/>
                </a:solidFill>
                <a:latin typeface="Gibson" pitchFamily="50" charset="0"/>
              </a:rPr>
              <a:t>“Transition slide text or quote”</a:t>
            </a:r>
            <a:endParaRPr lang="en-US" sz="2800" dirty="0">
              <a:solidFill>
                <a:prstClr val="white"/>
              </a:solidFill>
              <a:latin typeface="Gibson" pitchFamily="50"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7" y="6248400"/>
            <a:ext cx="9144000" cy="609599"/>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108" y="6293234"/>
            <a:ext cx="2057399" cy="51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85800" y="1143000"/>
            <a:ext cx="7772400" cy="4154984"/>
          </a:xfrm>
          <a:prstGeom prst="rect">
            <a:avLst/>
          </a:prstGeom>
          <a:noFill/>
        </p:spPr>
        <p:txBody>
          <a:bodyPr wrap="square" rtlCol="0">
            <a:spAutoFit/>
          </a:bodyPr>
          <a:lstStyle/>
          <a:p>
            <a:r>
              <a:rPr lang="en-US" sz="3600" b="1" dirty="0" smtClean="0">
                <a:latin typeface="Gibson Light" pitchFamily="50" charset="0"/>
              </a:rPr>
              <a:t>Thank you for attending the MDC Webinar: </a:t>
            </a:r>
          </a:p>
          <a:p>
            <a:endParaRPr lang="en-US" sz="3600" b="1" dirty="0" smtClean="0">
              <a:latin typeface="Gibson Light" pitchFamily="50" charset="0"/>
            </a:endParaRPr>
          </a:p>
          <a:p>
            <a:r>
              <a:rPr lang="en-US" sz="3600" b="1" dirty="0" smtClean="0">
                <a:latin typeface="Gibson Light" pitchFamily="50" charset="0"/>
              </a:rPr>
              <a:t>Fundraising Events: Tips and New Ideas</a:t>
            </a:r>
            <a:r>
              <a:rPr lang="en-US" sz="3600" b="1" dirty="0" smtClean="0">
                <a:solidFill>
                  <a:prstClr val="white"/>
                </a:solidFill>
                <a:latin typeface="Gibson Light" pitchFamily="50" charset="0"/>
              </a:rPr>
              <a:t> </a:t>
            </a:r>
            <a:r>
              <a:rPr lang="en-US" sz="2800" b="1" dirty="0" err="1" smtClean="0">
                <a:solidFill>
                  <a:prstClr val="white"/>
                </a:solidFill>
                <a:latin typeface="Gibson Light" pitchFamily="50" charset="0"/>
              </a:rPr>
              <a:t>te</a:t>
            </a:r>
            <a:endParaRPr lang="en-US" sz="2800" b="1" dirty="0" smtClean="0">
              <a:solidFill>
                <a:prstClr val="white"/>
              </a:solidFill>
              <a:latin typeface="Gibson Light" pitchFamily="50" charset="0"/>
            </a:endParaRPr>
          </a:p>
          <a:p>
            <a:endParaRPr lang="en-US" sz="2800" b="1" dirty="0">
              <a:solidFill>
                <a:prstClr val="white"/>
              </a:solidFill>
              <a:latin typeface="Gibson Light" pitchFamily="50" charset="0"/>
            </a:endParaRPr>
          </a:p>
          <a:p>
            <a:r>
              <a:rPr lang="en-US" sz="2800" b="1" dirty="0" smtClean="0">
                <a:latin typeface="Gibson Light" pitchFamily="50" charset="0"/>
              </a:rPr>
              <a:t>Anne Ball, </a:t>
            </a:r>
            <a:r>
              <a:rPr lang="en-US" sz="2800" b="1" dirty="0" err="1" smtClean="0">
                <a:latin typeface="Gibson Light" pitchFamily="50" charset="0"/>
              </a:rPr>
              <a:t>aball@mdf.org</a:t>
            </a:r>
            <a:r>
              <a:rPr lang="en-US" sz="2800" b="1" dirty="0" err="1" smtClean="0">
                <a:solidFill>
                  <a:prstClr val="white"/>
                </a:solidFill>
                <a:latin typeface="Gibson Light" pitchFamily="50" charset="0"/>
              </a:rPr>
              <a:t>xt</a:t>
            </a:r>
            <a:r>
              <a:rPr lang="en-US" sz="2800" b="1" dirty="0" smtClean="0">
                <a:solidFill>
                  <a:prstClr val="white"/>
                </a:solidFill>
                <a:latin typeface="Gibson Light" pitchFamily="50" charset="0"/>
              </a:rPr>
              <a:t> or quote”</a:t>
            </a:r>
            <a:endParaRPr lang="en-US" sz="2800" b="1" dirty="0">
              <a:solidFill>
                <a:prstClr val="white"/>
              </a:solidFill>
              <a:latin typeface="Gibson Light" pitchFamily="50" charset="0"/>
            </a:endParaRPr>
          </a:p>
        </p:txBody>
      </p:sp>
    </p:spTree>
    <p:extLst>
      <p:ext uri="{BB962C8B-B14F-4D97-AF65-F5344CB8AC3E}">
        <p14:creationId xmlns:p14="http://schemas.microsoft.com/office/powerpoint/2010/main" val="103912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8950" y="3048000"/>
            <a:ext cx="4810163" cy="523220"/>
          </a:xfrm>
          <a:prstGeom prst="rect">
            <a:avLst/>
          </a:prstGeom>
          <a:noFill/>
        </p:spPr>
        <p:txBody>
          <a:bodyPr wrap="none" rtlCol="0">
            <a:spAutoFit/>
          </a:bodyPr>
          <a:lstStyle/>
          <a:p>
            <a:r>
              <a:rPr lang="en-US" sz="2800" dirty="0" smtClean="0">
                <a:solidFill>
                  <a:schemeClr val="bg1"/>
                </a:solidFill>
                <a:latin typeface="Gibson" pitchFamily="50" charset="0"/>
              </a:rPr>
              <a:t>“Transition slide text or quote”</a:t>
            </a:r>
            <a:endParaRPr lang="en-US" sz="2800" dirty="0">
              <a:solidFill>
                <a:schemeClr val="bg1"/>
              </a:solidFill>
              <a:latin typeface="Gibson" pitchFamily="50"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108" y="6293234"/>
            <a:ext cx="2057399" cy="51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99" y="6131416"/>
            <a:ext cx="9019307" cy="646331"/>
          </a:xfrm>
          <a:prstGeom prst="rect">
            <a:avLst/>
          </a:prstGeom>
        </p:spPr>
      </p:pic>
      <p:sp>
        <p:nvSpPr>
          <p:cNvPr id="5" name="TextBox 4"/>
          <p:cNvSpPr txBox="1"/>
          <p:nvPr/>
        </p:nvSpPr>
        <p:spPr>
          <a:xfrm>
            <a:off x="152400" y="6131416"/>
            <a:ext cx="2416046" cy="646331"/>
          </a:xfrm>
          <a:prstGeom prst="rect">
            <a:avLst/>
          </a:prstGeom>
          <a:noFill/>
        </p:spPr>
        <p:txBody>
          <a:bodyPr wrap="none" rtlCol="0">
            <a:spAutoFit/>
          </a:bodyPr>
          <a:lstStyle/>
          <a:p>
            <a:r>
              <a:rPr lang="en-US" b="1" dirty="0" smtClean="0">
                <a:solidFill>
                  <a:schemeClr val="bg1"/>
                </a:solidFill>
                <a:latin typeface="Gibson Light" pitchFamily="50" charset="0"/>
              </a:rPr>
              <a:t>Anne Ball</a:t>
            </a:r>
          </a:p>
          <a:p>
            <a:r>
              <a:rPr lang="en-US" b="1" dirty="0" smtClean="0">
                <a:solidFill>
                  <a:schemeClr val="bg1"/>
                </a:solidFill>
                <a:latin typeface="Gibson Light" pitchFamily="50" charset="0"/>
              </a:rPr>
              <a:t>Program Director</a:t>
            </a:r>
            <a:endParaRPr lang="en-US" b="1" dirty="0">
              <a:solidFill>
                <a:schemeClr val="bg1"/>
              </a:solidFill>
              <a:latin typeface="Gibson Light" pitchFamily="50" charset="0"/>
            </a:endParaRPr>
          </a:p>
        </p:txBody>
      </p:sp>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r="23957"/>
          <a:stretch/>
        </p:blipFill>
        <p:spPr>
          <a:xfrm>
            <a:off x="6934200" y="6197409"/>
            <a:ext cx="2057400" cy="514343"/>
          </a:xfrm>
          <a:prstGeom prst="rect">
            <a:avLst/>
          </a:prstGeom>
        </p:spPr>
      </p:pic>
      <p:sp>
        <p:nvSpPr>
          <p:cNvPr id="4" name="Rectangle 3"/>
          <p:cNvSpPr/>
          <p:nvPr/>
        </p:nvSpPr>
        <p:spPr>
          <a:xfrm>
            <a:off x="685800" y="1676400"/>
            <a:ext cx="8305800" cy="584775"/>
          </a:xfrm>
          <a:prstGeom prst="rect">
            <a:avLst/>
          </a:prstGeom>
        </p:spPr>
        <p:txBody>
          <a:bodyPr wrap="square">
            <a:spAutoFit/>
          </a:bodyPr>
          <a:lstStyle/>
          <a:p>
            <a:endParaRPr lang="en-US" sz="3200" dirty="0"/>
          </a:p>
        </p:txBody>
      </p:sp>
      <p:graphicFrame>
        <p:nvGraphicFramePr>
          <p:cNvPr id="7" name="Object 6"/>
          <p:cNvGraphicFramePr>
            <a:graphicFrameLocks noChangeAspect="1"/>
          </p:cNvGraphicFramePr>
          <p:nvPr>
            <p:extLst>
              <p:ext uri="{D42A27DB-BD31-4B8C-83A1-F6EECF244321}">
                <p14:modId xmlns:p14="http://schemas.microsoft.com/office/powerpoint/2010/main" val="979727898"/>
              </p:ext>
            </p:extLst>
          </p:nvPr>
        </p:nvGraphicFramePr>
        <p:xfrm>
          <a:off x="2285280" y="11210"/>
          <a:ext cx="4693221" cy="6073580"/>
        </p:xfrm>
        <a:graphic>
          <a:graphicData uri="http://schemas.openxmlformats.org/presentationml/2006/ole">
            <mc:AlternateContent xmlns:mc="http://schemas.openxmlformats.org/markup-compatibility/2006">
              <mc:Choice xmlns:v="urn:schemas-microsoft-com:vml" Requires="v">
                <p:oleObj spid="_x0000_s2062" name="Acrobat Document" r:id="rId7" imgW="3886052" imgH="5029200" progId="Acrobat.Document.11">
                  <p:embed/>
                </p:oleObj>
              </mc:Choice>
              <mc:Fallback>
                <p:oleObj name="Acrobat Document" r:id="rId7" imgW="3886052" imgH="5029200" progId="Acrobat.Document.11">
                  <p:embed/>
                  <p:pic>
                    <p:nvPicPr>
                      <p:cNvPr id="0" name=""/>
                      <p:cNvPicPr/>
                      <p:nvPr/>
                    </p:nvPicPr>
                    <p:blipFill>
                      <a:blip r:embed="rId8"/>
                      <a:stretch>
                        <a:fillRect/>
                      </a:stretch>
                    </p:blipFill>
                    <p:spPr>
                      <a:xfrm>
                        <a:off x="2285280" y="11210"/>
                        <a:ext cx="4693221" cy="6073580"/>
                      </a:xfrm>
                      <a:prstGeom prst="rect">
                        <a:avLst/>
                      </a:prstGeom>
                    </p:spPr>
                  </p:pic>
                </p:oleObj>
              </mc:Fallback>
            </mc:AlternateContent>
          </a:graphicData>
        </a:graphic>
      </p:graphicFrame>
    </p:spTree>
    <p:extLst>
      <p:ext uri="{BB962C8B-B14F-4D97-AF65-F5344CB8AC3E}">
        <p14:creationId xmlns:p14="http://schemas.microsoft.com/office/powerpoint/2010/main" val="1963696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8950" y="3048000"/>
            <a:ext cx="4810163" cy="523220"/>
          </a:xfrm>
          <a:prstGeom prst="rect">
            <a:avLst/>
          </a:prstGeom>
          <a:noFill/>
        </p:spPr>
        <p:txBody>
          <a:bodyPr wrap="none" rtlCol="0">
            <a:spAutoFit/>
          </a:bodyPr>
          <a:lstStyle/>
          <a:p>
            <a:r>
              <a:rPr lang="en-US" sz="2800" dirty="0" smtClean="0">
                <a:solidFill>
                  <a:schemeClr val="bg1"/>
                </a:solidFill>
                <a:latin typeface="Gibson" pitchFamily="50" charset="0"/>
              </a:rPr>
              <a:t>“Transition slide text or quote”</a:t>
            </a:r>
            <a:endParaRPr lang="en-US" sz="2800" dirty="0">
              <a:solidFill>
                <a:schemeClr val="bg1"/>
              </a:solidFill>
              <a:latin typeface="Gibson" pitchFamily="50"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108" y="6293234"/>
            <a:ext cx="2057399" cy="51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 y="6131416"/>
            <a:ext cx="9019307" cy="646331"/>
          </a:xfrm>
          <a:prstGeom prst="rect">
            <a:avLst/>
          </a:prstGeom>
        </p:spPr>
      </p:pic>
      <p:sp>
        <p:nvSpPr>
          <p:cNvPr id="5" name="TextBox 4"/>
          <p:cNvSpPr txBox="1"/>
          <p:nvPr/>
        </p:nvSpPr>
        <p:spPr>
          <a:xfrm>
            <a:off x="152400" y="6131416"/>
            <a:ext cx="2416046" cy="646331"/>
          </a:xfrm>
          <a:prstGeom prst="rect">
            <a:avLst/>
          </a:prstGeom>
          <a:noFill/>
        </p:spPr>
        <p:txBody>
          <a:bodyPr wrap="none" rtlCol="0">
            <a:spAutoFit/>
          </a:bodyPr>
          <a:lstStyle/>
          <a:p>
            <a:r>
              <a:rPr lang="en-US" b="1" dirty="0" smtClean="0">
                <a:solidFill>
                  <a:schemeClr val="bg1"/>
                </a:solidFill>
                <a:latin typeface="Gibson Light" pitchFamily="50" charset="0"/>
              </a:rPr>
              <a:t>Anne Ball</a:t>
            </a:r>
          </a:p>
          <a:p>
            <a:r>
              <a:rPr lang="en-US" b="1" dirty="0" smtClean="0">
                <a:solidFill>
                  <a:schemeClr val="bg1"/>
                </a:solidFill>
                <a:latin typeface="Gibson Light" pitchFamily="50" charset="0"/>
              </a:rPr>
              <a:t>Program Director</a:t>
            </a:r>
            <a:endParaRPr lang="en-US" b="1" dirty="0">
              <a:solidFill>
                <a:schemeClr val="bg1"/>
              </a:solidFill>
              <a:latin typeface="Gibson Light" pitchFamily="50" charset="0"/>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23957"/>
          <a:stretch/>
        </p:blipFill>
        <p:spPr>
          <a:xfrm>
            <a:off x="6934200" y="6197409"/>
            <a:ext cx="2057400" cy="514343"/>
          </a:xfrm>
          <a:prstGeom prst="rect">
            <a:avLst/>
          </a:prstGeom>
        </p:spPr>
      </p:pic>
      <p:sp>
        <p:nvSpPr>
          <p:cNvPr id="7" name="Rectangle 6"/>
          <p:cNvSpPr/>
          <p:nvPr/>
        </p:nvSpPr>
        <p:spPr>
          <a:xfrm>
            <a:off x="3124200" y="471377"/>
            <a:ext cx="2362199" cy="369332"/>
          </a:xfrm>
          <a:prstGeom prst="rect">
            <a:avLst/>
          </a:prstGeom>
        </p:spPr>
        <p:txBody>
          <a:bodyPr wrap="square">
            <a:spAutoFit/>
          </a:bodyPr>
          <a:lstStyle/>
          <a:p>
            <a:endParaRPr lang="en-US" dirty="0"/>
          </a:p>
        </p:txBody>
      </p:sp>
      <p:pic>
        <p:nvPicPr>
          <p:cNvPr id="10" name="Picture 2" descr="Transformation Strategy"/>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80207" y="723184"/>
            <a:ext cx="7086600" cy="534089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318950" y="194378"/>
            <a:ext cx="5213735" cy="646331"/>
          </a:xfrm>
          <a:prstGeom prst="rect">
            <a:avLst/>
          </a:prstGeom>
        </p:spPr>
        <p:txBody>
          <a:bodyPr wrap="none">
            <a:spAutoFit/>
          </a:bodyPr>
          <a:lstStyle/>
          <a:p>
            <a:r>
              <a:rPr lang="en-US" sz="3600" b="1" dirty="0">
                <a:solidFill>
                  <a:schemeClr val="accent5">
                    <a:lumMod val="75000"/>
                  </a:schemeClr>
                </a:solidFill>
              </a:rPr>
              <a:t>The Main Street Approach</a:t>
            </a:r>
            <a:endParaRPr lang="en-US" sz="3600" dirty="0"/>
          </a:p>
        </p:txBody>
      </p:sp>
      <p:sp>
        <p:nvSpPr>
          <p:cNvPr id="11" name="Right Arrow 10"/>
          <p:cNvSpPr/>
          <p:nvPr/>
        </p:nvSpPr>
        <p:spPr>
          <a:xfrm>
            <a:off x="304800" y="3657600"/>
            <a:ext cx="36576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Today’s Topic: Fundraising Events</a:t>
            </a:r>
            <a:endParaRPr lang="en-US" dirty="0"/>
          </a:p>
        </p:txBody>
      </p:sp>
    </p:spTree>
    <p:extLst>
      <p:ext uri="{BB962C8B-B14F-4D97-AF65-F5344CB8AC3E}">
        <p14:creationId xmlns:p14="http://schemas.microsoft.com/office/powerpoint/2010/main" val="4007489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8950" y="3048000"/>
            <a:ext cx="4810163" cy="523220"/>
          </a:xfrm>
          <a:prstGeom prst="rect">
            <a:avLst/>
          </a:prstGeom>
          <a:noFill/>
        </p:spPr>
        <p:txBody>
          <a:bodyPr wrap="none" rtlCol="0">
            <a:spAutoFit/>
          </a:bodyPr>
          <a:lstStyle/>
          <a:p>
            <a:r>
              <a:rPr lang="en-US" sz="2800" dirty="0" smtClean="0">
                <a:solidFill>
                  <a:schemeClr val="bg1"/>
                </a:solidFill>
                <a:latin typeface="Gibson" pitchFamily="50" charset="0"/>
              </a:rPr>
              <a:t>“Transition slide text or quote”</a:t>
            </a:r>
            <a:endParaRPr lang="en-US" sz="2800" dirty="0">
              <a:solidFill>
                <a:schemeClr val="bg1"/>
              </a:solidFill>
              <a:latin typeface="Gibson" pitchFamily="50"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108" y="6293234"/>
            <a:ext cx="2057399" cy="51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 y="6131416"/>
            <a:ext cx="9019307" cy="646331"/>
          </a:xfrm>
          <a:prstGeom prst="rect">
            <a:avLst/>
          </a:prstGeom>
        </p:spPr>
      </p:pic>
      <p:sp>
        <p:nvSpPr>
          <p:cNvPr id="5" name="TextBox 4"/>
          <p:cNvSpPr txBox="1"/>
          <p:nvPr/>
        </p:nvSpPr>
        <p:spPr>
          <a:xfrm>
            <a:off x="152400" y="6131416"/>
            <a:ext cx="2416046" cy="646331"/>
          </a:xfrm>
          <a:prstGeom prst="rect">
            <a:avLst/>
          </a:prstGeom>
          <a:noFill/>
        </p:spPr>
        <p:txBody>
          <a:bodyPr wrap="none" rtlCol="0">
            <a:spAutoFit/>
          </a:bodyPr>
          <a:lstStyle/>
          <a:p>
            <a:r>
              <a:rPr lang="en-US" b="1" dirty="0" smtClean="0">
                <a:solidFill>
                  <a:schemeClr val="bg1"/>
                </a:solidFill>
                <a:latin typeface="Gibson Light" pitchFamily="50" charset="0"/>
              </a:rPr>
              <a:t>Anne Ball</a:t>
            </a:r>
          </a:p>
          <a:p>
            <a:r>
              <a:rPr lang="en-US" b="1" dirty="0" smtClean="0">
                <a:solidFill>
                  <a:schemeClr val="bg1"/>
                </a:solidFill>
                <a:latin typeface="Gibson Light" pitchFamily="50" charset="0"/>
              </a:rPr>
              <a:t>Program Director</a:t>
            </a:r>
            <a:endParaRPr lang="en-US" b="1" dirty="0">
              <a:solidFill>
                <a:schemeClr val="bg1"/>
              </a:solidFill>
              <a:latin typeface="Gibson Light" pitchFamily="50" charset="0"/>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23957"/>
          <a:stretch/>
        </p:blipFill>
        <p:spPr>
          <a:xfrm>
            <a:off x="6934200" y="6197409"/>
            <a:ext cx="2057400" cy="514343"/>
          </a:xfrm>
          <a:prstGeom prst="rect">
            <a:avLst/>
          </a:prstGeom>
        </p:spPr>
      </p:pic>
      <p:sp>
        <p:nvSpPr>
          <p:cNvPr id="4" name="Rectangle 3"/>
          <p:cNvSpPr/>
          <p:nvPr/>
        </p:nvSpPr>
        <p:spPr>
          <a:xfrm>
            <a:off x="685800" y="1676400"/>
            <a:ext cx="8305800" cy="3046988"/>
          </a:xfrm>
          <a:prstGeom prst="rect">
            <a:avLst/>
          </a:prstGeom>
        </p:spPr>
        <p:txBody>
          <a:bodyPr wrap="square">
            <a:spAutoFit/>
          </a:bodyPr>
          <a:lstStyle/>
          <a:p>
            <a:pPr marL="457200" indent="-457200">
              <a:buFont typeface="Wingdings" panose="05000000000000000000" pitchFamily="2" charset="2"/>
              <a:buChar char="§"/>
            </a:pPr>
            <a:r>
              <a:rPr lang="en-US" sz="3200" dirty="0"/>
              <a:t>If you have questions please use the chat feature on your screen</a:t>
            </a:r>
          </a:p>
          <a:p>
            <a:pPr marL="457200" indent="-457200">
              <a:buFont typeface="Wingdings" panose="05000000000000000000" pitchFamily="2" charset="2"/>
              <a:buChar char="§"/>
            </a:pPr>
            <a:r>
              <a:rPr lang="en-US" sz="3200" dirty="0"/>
              <a:t>The webinar will be 40-45 minutes</a:t>
            </a:r>
          </a:p>
          <a:p>
            <a:pPr marL="457200" indent="-457200">
              <a:buFont typeface="Wingdings" panose="05000000000000000000" pitchFamily="2" charset="2"/>
              <a:buChar char="§"/>
            </a:pPr>
            <a:r>
              <a:rPr lang="en-US" sz="3200" dirty="0"/>
              <a:t>Following the webinar we will send you a short survey, a link to the webinar recording and </a:t>
            </a:r>
            <a:r>
              <a:rPr lang="en-US" sz="3200" dirty="0" smtClean="0"/>
              <a:t>any handouts referenced.</a:t>
            </a:r>
            <a:endParaRPr lang="en-US" sz="3200" dirty="0"/>
          </a:p>
        </p:txBody>
      </p:sp>
      <p:sp>
        <p:nvSpPr>
          <p:cNvPr id="7" name="Rectangle 6"/>
          <p:cNvSpPr/>
          <p:nvPr/>
        </p:nvSpPr>
        <p:spPr>
          <a:xfrm>
            <a:off x="1447800" y="533400"/>
            <a:ext cx="6096000" cy="646331"/>
          </a:xfrm>
          <a:prstGeom prst="rect">
            <a:avLst/>
          </a:prstGeom>
        </p:spPr>
        <p:txBody>
          <a:bodyPr wrap="square">
            <a:spAutoFit/>
          </a:bodyPr>
          <a:lstStyle/>
          <a:p>
            <a:pPr algn="ctr"/>
            <a:r>
              <a:rPr lang="en-US" sz="3600" dirty="0" smtClean="0"/>
              <a:t>Reminders for </a:t>
            </a:r>
            <a:r>
              <a:rPr lang="en-US" sz="3600" dirty="0"/>
              <a:t>Today</a:t>
            </a:r>
          </a:p>
        </p:txBody>
      </p:sp>
    </p:spTree>
    <p:extLst>
      <p:ext uri="{BB962C8B-B14F-4D97-AF65-F5344CB8AC3E}">
        <p14:creationId xmlns:p14="http://schemas.microsoft.com/office/powerpoint/2010/main" val="571846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8950" y="3048000"/>
            <a:ext cx="4810163" cy="523220"/>
          </a:xfrm>
          <a:prstGeom prst="rect">
            <a:avLst/>
          </a:prstGeom>
          <a:noFill/>
        </p:spPr>
        <p:txBody>
          <a:bodyPr wrap="none" rtlCol="0">
            <a:spAutoFit/>
          </a:bodyPr>
          <a:lstStyle/>
          <a:p>
            <a:r>
              <a:rPr lang="en-US" sz="2800" dirty="0" smtClean="0">
                <a:solidFill>
                  <a:schemeClr val="bg1"/>
                </a:solidFill>
                <a:latin typeface="Gibson" pitchFamily="50" charset="0"/>
              </a:rPr>
              <a:t>“Transition slide text or quote”</a:t>
            </a:r>
            <a:endParaRPr lang="en-US" sz="2800" dirty="0">
              <a:solidFill>
                <a:schemeClr val="bg1"/>
              </a:solidFill>
              <a:latin typeface="Gibson" pitchFamily="50"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108" y="6293234"/>
            <a:ext cx="2057399" cy="51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 y="6131416"/>
            <a:ext cx="9019307" cy="646331"/>
          </a:xfrm>
          <a:prstGeom prst="rect">
            <a:avLst/>
          </a:prstGeom>
        </p:spPr>
      </p:pic>
      <p:sp>
        <p:nvSpPr>
          <p:cNvPr id="5" name="TextBox 4"/>
          <p:cNvSpPr txBox="1"/>
          <p:nvPr/>
        </p:nvSpPr>
        <p:spPr>
          <a:xfrm>
            <a:off x="152400" y="6131416"/>
            <a:ext cx="2416046" cy="646331"/>
          </a:xfrm>
          <a:prstGeom prst="rect">
            <a:avLst/>
          </a:prstGeom>
          <a:noFill/>
        </p:spPr>
        <p:txBody>
          <a:bodyPr wrap="none" rtlCol="0">
            <a:spAutoFit/>
          </a:bodyPr>
          <a:lstStyle/>
          <a:p>
            <a:r>
              <a:rPr lang="en-US" b="1" dirty="0" smtClean="0">
                <a:solidFill>
                  <a:schemeClr val="bg1"/>
                </a:solidFill>
                <a:latin typeface="Gibson Light" pitchFamily="50" charset="0"/>
              </a:rPr>
              <a:t>Anne Ball</a:t>
            </a:r>
          </a:p>
          <a:p>
            <a:r>
              <a:rPr lang="en-US" b="1" dirty="0" smtClean="0">
                <a:solidFill>
                  <a:schemeClr val="bg1"/>
                </a:solidFill>
                <a:latin typeface="Gibson Light" pitchFamily="50" charset="0"/>
              </a:rPr>
              <a:t>Program Director</a:t>
            </a:r>
            <a:endParaRPr lang="en-US" b="1" dirty="0">
              <a:solidFill>
                <a:schemeClr val="bg1"/>
              </a:solidFill>
              <a:latin typeface="Gibson Light" pitchFamily="50" charset="0"/>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23957"/>
          <a:stretch/>
        </p:blipFill>
        <p:spPr>
          <a:xfrm>
            <a:off x="6934200" y="6197409"/>
            <a:ext cx="2057400" cy="514343"/>
          </a:xfrm>
          <a:prstGeom prst="rect">
            <a:avLst/>
          </a:prstGeom>
        </p:spPr>
      </p:pic>
      <p:graphicFrame>
        <p:nvGraphicFramePr>
          <p:cNvPr id="8" name="Diagram 7"/>
          <p:cNvGraphicFramePr/>
          <p:nvPr>
            <p:extLst>
              <p:ext uri="{D42A27DB-BD31-4B8C-83A1-F6EECF244321}">
                <p14:modId xmlns:p14="http://schemas.microsoft.com/office/powerpoint/2010/main" val="58451312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TextBox 9"/>
          <p:cNvSpPr txBox="1"/>
          <p:nvPr/>
        </p:nvSpPr>
        <p:spPr>
          <a:xfrm>
            <a:off x="1524000" y="304800"/>
            <a:ext cx="6019800" cy="769441"/>
          </a:xfrm>
          <a:prstGeom prst="rect">
            <a:avLst/>
          </a:prstGeom>
          <a:noFill/>
        </p:spPr>
        <p:txBody>
          <a:bodyPr wrap="square" rtlCol="0">
            <a:spAutoFit/>
          </a:bodyPr>
          <a:lstStyle/>
          <a:p>
            <a:pPr algn="ctr"/>
            <a:r>
              <a:rPr lang="en-US" sz="4400" b="1" dirty="0" smtClean="0">
                <a:solidFill>
                  <a:srgbClr val="2C8F82"/>
                </a:solidFill>
              </a:rPr>
              <a:t>Income Sources</a:t>
            </a:r>
            <a:endParaRPr lang="en-US" sz="4400" b="1" dirty="0">
              <a:solidFill>
                <a:srgbClr val="2C8F82"/>
              </a:solidFill>
            </a:endParaRPr>
          </a:p>
        </p:txBody>
      </p:sp>
    </p:spTree>
    <p:extLst>
      <p:ext uri="{BB962C8B-B14F-4D97-AF65-F5344CB8AC3E}">
        <p14:creationId xmlns:p14="http://schemas.microsoft.com/office/powerpoint/2010/main" val="1975961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8950" y="3048000"/>
            <a:ext cx="4810163" cy="523220"/>
          </a:xfrm>
          <a:prstGeom prst="rect">
            <a:avLst/>
          </a:prstGeom>
          <a:noFill/>
        </p:spPr>
        <p:txBody>
          <a:bodyPr wrap="none" rtlCol="0">
            <a:spAutoFit/>
          </a:bodyPr>
          <a:lstStyle/>
          <a:p>
            <a:r>
              <a:rPr lang="en-US" sz="2800" dirty="0" smtClean="0">
                <a:solidFill>
                  <a:schemeClr val="bg1"/>
                </a:solidFill>
                <a:latin typeface="Gibson" pitchFamily="50" charset="0"/>
              </a:rPr>
              <a:t>“Transition slide text or quote”</a:t>
            </a:r>
            <a:endParaRPr lang="en-US" sz="2800" dirty="0">
              <a:solidFill>
                <a:schemeClr val="bg1"/>
              </a:solidFill>
              <a:latin typeface="Gibson" pitchFamily="50"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108" y="6293234"/>
            <a:ext cx="2057399" cy="51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 y="6131416"/>
            <a:ext cx="9019307" cy="646331"/>
          </a:xfrm>
          <a:prstGeom prst="rect">
            <a:avLst/>
          </a:prstGeom>
        </p:spPr>
      </p:pic>
      <p:sp>
        <p:nvSpPr>
          <p:cNvPr id="5" name="TextBox 4"/>
          <p:cNvSpPr txBox="1"/>
          <p:nvPr/>
        </p:nvSpPr>
        <p:spPr>
          <a:xfrm>
            <a:off x="152400" y="6131416"/>
            <a:ext cx="2416046" cy="646331"/>
          </a:xfrm>
          <a:prstGeom prst="rect">
            <a:avLst/>
          </a:prstGeom>
          <a:noFill/>
        </p:spPr>
        <p:txBody>
          <a:bodyPr wrap="none" rtlCol="0">
            <a:spAutoFit/>
          </a:bodyPr>
          <a:lstStyle/>
          <a:p>
            <a:r>
              <a:rPr lang="en-US" b="1" dirty="0" smtClean="0">
                <a:solidFill>
                  <a:schemeClr val="bg1"/>
                </a:solidFill>
                <a:latin typeface="Gibson Light" pitchFamily="50" charset="0"/>
              </a:rPr>
              <a:t>Anne Ball</a:t>
            </a:r>
          </a:p>
          <a:p>
            <a:r>
              <a:rPr lang="en-US" b="1" dirty="0" smtClean="0">
                <a:solidFill>
                  <a:schemeClr val="bg1"/>
                </a:solidFill>
                <a:latin typeface="Gibson Light" pitchFamily="50" charset="0"/>
              </a:rPr>
              <a:t>Program Director</a:t>
            </a:r>
            <a:endParaRPr lang="en-US" b="1" dirty="0">
              <a:solidFill>
                <a:schemeClr val="bg1"/>
              </a:solidFill>
              <a:latin typeface="Gibson Light" pitchFamily="50" charset="0"/>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23957"/>
          <a:stretch/>
        </p:blipFill>
        <p:spPr>
          <a:xfrm>
            <a:off x="6934200" y="6197409"/>
            <a:ext cx="2057400" cy="514343"/>
          </a:xfrm>
          <a:prstGeom prst="rect">
            <a:avLst/>
          </a:prstGeom>
        </p:spPr>
      </p:pic>
      <p:graphicFrame>
        <p:nvGraphicFramePr>
          <p:cNvPr id="4" name="Diagram 3"/>
          <p:cNvGraphicFramePr/>
          <p:nvPr>
            <p:extLst>
              <p:ext uri="{D42A27DB-BD31-4B8C-83A1-F6EECF244321}">
                <p14:modId xmlns:p14="http://schemas.microsoft.com/office/powerpoint/2010/main" val="3142425118"/>
              </p:ext>
            </p:extLst>
          </p:nvPr>
        </p:nvGraphicFramePr>
        <p:xfrm>
          <a:off x="685800" y="381000"/>
          <a:ext cx="7381007" cy="4648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TextBox 7"/>
          <p:cNvSpPr txBox="1"/>
          <p:nvPr/>
        </p:nvSpPr>
        <p:spPr>
          <a:xfrm>
            <a:off x="609600" y="5257800"/>
            <a:ext cx="7772399" cy="1200329"/>
          </a:xfrm>
          <a:prstGeom prst="rect">
            <a:avLst/>
          </a:prstGeom>
          <a:noFill/>
        </p:spPr>
        <p:txBody>
          <a:bodyPr wrap="square" rtlCol="0">
            <a:spAutoFit/>
          </a:bodyPr>
          <a:lstStyle/>
          <a:p>
            <a:pPr algn="ctr"/>
            <a:r>
              <a:rPr lang="en-US" sz="3600" b="1" dirty="0" smtClean="0">
                <a:solidFill>
                  <a:srgbClr val="2C8F82"/>
                </a:solidFill>
              </a:rPr>
              <a:t>Everyone </a:t>
            </a:r>
            <a:r>
              <a:rPr lang="en-US" sz="3600" b="1" dirty="0">
                <a:solidFill>
                  <a:srgbClr val="2C8F82"/>
                </a:solidFill>
              </a:rPr>
              <a:t>must play an active role. </a:t>
            </a:r>
          </a:p>
          <a:p>
            <a:endParaRPr lang="en-US" sz="3600" dirty="0"/>
          </a:p>
        </p:txBody>
      </p:sp>
    </p:spTree>
    <p:extLst>
      <p:ext uri="{BB962C8B-B14F-4D97-AF65-F5344CB8AC3E}">
        <p14:creationId xmlns:p14="http://schemas.microsoft.com/office/powerpoint/2010/main" val="1810857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p:cNvSpPr txBox="1"/>
          <p:nvPr/>
        </p:nvSpPr>
        <p:spPr>
          <a:xfrm>
            <a:off x="2318950" y="3048000"/>
            <a:ext cx="4810163" cy="523220"/>
          </a:xfrm>
          <a:prstGeom prst="rect">
            <a:avLst/>
          </a:prstGeom>
          <a:noFill/>
        </p:spPr>
        <p:txBody>
          <a:bodyPr wrap="none" rtlCol="0">
            <a:spAutoFit/>
          </a:bodyPr>
          <a:lstStyle/>
          <a:p>
            <a:r>
              <a:rPr lang="en-US" sz="2800" dirty="0" smtClean="0">
                <a:solidFill>
                  <a:schemeClr val="bg1"/>
                </a:solidFill>
                <a:latin typeface="Gibson" pitchFamily="50" charset="0"/>
              </a:rPr>
              <a:t>“Transition slide text or quote”</a:t>
            </a:r>
            <a:endParaRPr lang="en-US" sz="2800" dirty="0">
              <a:solidFill>
                <a:schemeClr val="bg1"/>
              </a:solidFill>
              <a:latin typeface="Gibson" pitchFamily="50"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108" y="6293234"/>
            <a:ext cx="2057399" cy="51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99" y="6131416"/>
            <a:ext cx="9019307" cy="646331"/>
          </a:xfrm>
          <a:prstGeom prst="rect">
            <a:avLst/>
          </a:prstGeom>
        </p:spPr>
      </p:pic>
      <p:sp>
        <p:nvSpPr>
          <p:cNvPr id="5" name="TextBox 4"/>
          <p:cNvSpPr txBox="1"/>
          <p:nvPr/>
        </p:nvSpPr>
        <p:spPr>
          <a:xfrm>
            <a:off x="152400" y="6131416"/>
            <a:ext cx="2416046" cy="646331"/>
          </a:xfrm>
          <a:prstGeom prst="rect">
            <a:avLst/>
          </a:prstGeom>
          <a:noFill/>
        </p:spPr>
        <p:txBody>
          <a:bodyPr wrap="none" rtlCol="0">
            <a:spAutoFit/>
          </a:bodyPr>
          <a:lstStyle/>
          <a:p>
            <a:r>
              <a:rPr lang="en-US" b="1" dirty="0" smtClean="0">
                <a:solidFill>
                  <a:schemeClr val="bg1"/>
                </a:solidFill>
                <a:latin typeface="Gibson Light" pitchFamily="50" charset="0"/>
              </a:rPr>
              <a:t>Anne Ball</a:t>
            </a:r>
          </a:p>
          <a:p>
            <a:r>
              <a:rPr lang="en-US" b="1" dirty="0" smtClean="0">
                <a:solidFill>
                  <a:schemeClr val="bg1"/>
                </a:solidFill>
                <a:latin typeface="Gibson Light" pitchFamily="50" charset="0"/>
              </a:rPr>
              <a:t>Program Director</a:t>
            </a:r>
            <a:endParaRPr lang="en-US" b="1" dirty="0">
              <a:solidFill>
                <a:schemeClr val="bg1"/>
              </a:solidFill>
              <a:latin typeface="Gibson Light" pitchFamily="50" charset="0"/>
            </a:endParaRPr>
          </a:p>
        </p:txBody>
      </p:sp>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r="23957"/>
          <a:stretch/>
        </p:blipFill>
        <p:spPr>
          <a:xfrm>
            <a:off x="6934200" y="6197409"/>
            <a:ext cx="2057400" cy="514343"/>
          </a:xfrm>
          <a:prstGeom prst="rect">
            <a:avLst/>
          </a:prstGeom>
        </p:spPr>
      </p:pic>
      <p:graphicFrame>
        <p:nvGraphicFramePr>
          <p:cNvPr id="11" name="Diagram 10"/>
          <p:cNvGraphicFramePr/>
          <p:nvPr>
            <p:extLst>
              <p:ext uri="{D42A27DB-BD31-4B8C-83A1-F6EECF244321}">
                <p14:modId xmlns:p14="http://schemas.microsoft.com/office/powerpoint/2010/main" val="2233156753"/>
              </p:ext>
            </p:extLst>
          </p:nvPr>
        </p:nvGraphicFramePr>
        <p:xfrm>
          <a:off x="547252" y="1056620"/>
          <a:ext cx="8077200" cy="502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TextBox 11"/>
          <p:cNvSpPr txBox="1"/>
          <p:nvPr/>
        </p:nvSpPr>
        <p:spPr>
          <a:xfrm>
            <a:off x="1752600" y="304800"/>
            <a:ext cx="5181600" cy="523220"/>
          </a:xfrm>
          <a:prstGeom prst="rect">
            <a:avLst/>
          </a:prstGeom>
          <a:noFill/>
        </p:spPr>
        <p:txBody>
          <a:bodyPr wrap="square" rtlCol="0">
            <a:spAutoFit/>
          </a:bodyPr>
          <a:lstStyle/>
          <a:p>
            <a:r>
              <a:rPr lang="en-US" sz="2800" b="1" dirty="0" smtClean="0">
                <a:solidFill>
                  <a:srgbClr val="2C8F82"/>
                </a:solidFill>
              </a:rPr>
              <a:t>Fundraising Events Best Practices</a:t>
            </a:r>
            <a:endParaRPr lang="en-US" sz="2800" b="1" dirty="0">
              <a:solidFill>
                <a:srgbClr val="2C8F82"/>
              </a:solidFill>
            </a:endParaRPr>
          </a:p>
        </p:txBody>
      </p:sp>
    </p:spTree>
    <p:extLst>
      <p:ext uri="{BB962C8B-B14F-4D97-AF65-F5344CB8AC3E}">
        <p14:creationId xmlns:p14="http://schemas.microsoft.com/office/powerpoint/2010/main" val="24129177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8950" y="3048000"/>
            <a:ext cx="4810163" cy="523220"/>
          </a:xfrm>
          <a:prstGeom prst="rect">
            <a:avLst/>
          </a:prstGeom>
          <a:noFill/>
        </p:spPr>
        <p:txBody>
          <a:bodyPr wrap="none" rtlCol="0">
            <a:spAutoFit/>
          </a:bodyPr>
          <a:lstStyle/>
          <a:p>
            <a:r>
              <a:rPr lang="en-US" sz="2800" dirty="0" smtClean="0">
                <a:solidFill>
                  <a:schemeClr val="bg1"/>
                </a:solidFill>
                <a:latin typeface="Gibson" pitchFamily="50" charset="0"/>
              </a:rPr>
              <a:t>“Transition slide text or quote”</a:t>
            </a:r>
            <a:endParaRPr lang="en-US" sz="2800" dirty="0">
              <a:solidFill>
                <a:schemeClr val="bg1"/>
              </a:solidFill>
              <a:latin typeface="Gibson" pitchFamily="50"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108" y="6293234"/>
            <a:ext cx="2057399" cy="51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 y="6131416"/>
            <a:ext cx="9019307" cy="646331"/>
          </a:xfrm>
          <a:prstGeom prst="rect">
            <a:avLst/>
          </a:prstGeom>
        </p:spPr>
      </p:pic>
      <p:sp>
        <p:nvSpPr>
          <p:cNvPr id="5" name="TextBox 4"/>
          <p:cNvSpPr txBox="1"/>
          <p:nvPr/>
        </p:nvSpPr>
        <p:spPr>
          <a:xfrm>
            <a:off x="152400" y="6131416"/>
            <a:ext cx="2416046" cy="646331"/>
          </a:xfrm>
          <a:prstGeom prst="rect">
            <a:avLst/>
          </a:prstGeom>
          <a:noFill/>
        </p:spPr>
        <p:txBody>
          <a:bodyPr wrap="none" rtlCol="0">
            <a:spAutoFit/>
          </a:bodyPr>
          <a:lstStyle/>
          <a:p>
            <a:r>
              <a:rPr lang="en-US" b="1" dirty="0" smtClean="0">
                <a:solidFill>
                  <a:schemeClr val="bg1"/>
                </a:solidFill>
                <a:latin typeface="Gibson Light" pitchFamily="50" charset="0"/>
              </a:rPr>
              <a:t>Anne Ball</a:t>
            </a:r>
          </a:p>
          <a:p>
            <a:r>
              <a:rPr lang="en-US" b="1" dirty="0" smtClean="0">
                <a:solidFill>
                  <a:schemeClr val="bg1"/>
                </a:solidFill>
                <a:latin typeface="Gibson Light" pitchFamily="50" charset="0"/>
              </a:rPr>
              <a:t>Program Director</a:t>
            </a:r>
            <a:endParaRPr lang="en-US" b="1" dirty="0">
              <a:solidFill>
                <a:schemeClr val="bg1"/>
              </a:solidFill>
              <a:latin typeface="Gibson Light" pitchFamily="50" charset="0"/>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23957"/>
          <a:stretch/>
        </p:blipFill>
        <p:spPr>
          <a:xfrm>
            <a:off x="6934200" y="6197409"/>
            <a:ext cx="2057400" cy="514343"/>
          </a:xfrm>
          <a:prstGeom prst="rect">
            <a:avLst/>
          </a:prstGeom>
        </p:spPr>
      </p:pic>
      <p:graphicFrame>
        <p:nvGraphicFramePr>
          <p:cNvPr id="11" name="Diagram 10"/>
          <p:cNvGraphicFramePr/>
          <p:nvPr>
            <p:extLst>
              <p:ext uri="{D42A27DB-BD31-4B8C-83A1-F6EECF244321}">
                <p14:modId xmlns:p14="http://schemas.microsoft.com/office/powerpoint/2010/main" val="2409839119"/>
              </p:ext>
            </p:extLst>
          </p:nvPr>
        </p:nvGraphicFramePr>
        <p:xfrm>
          <a:off x="838200" y="838200"/>
          <a:ext cx="7543800" cy="4724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28251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764</TotalTime>
  <Words>1364</Words>
  <Application>Microsoft Office PowerPoint</Application>
  <PresentationFormat>On-screen Show (4:3)</PresentationFormat>
  <Paragraphs>242</Paragraphs>
  <Slides>24</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Shannon</dc:creator>
  <cp:lastModifiedBy>Michele Roy</cp:lastModifiedBy>
  <cp:revision>53</cp:revision>
  <cp:lastPrinted>2020-01-28T12:51:36Z</cp:lastPrinted>
  <dcterms:created xsi:type="dcterms:W3CDTF">2019-03-06T19:20:40Z</dcterms:created>
  <dcterms:modified xsi:type="dcterms:W3CDTF">2020-01-30T18:21:43Z</dcterms:modified>
</cp:coreProperties>
</file>