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slides/slide76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s/slide83.xml" ContentType="application/vnd.openxmlformats-officedocument.presentationml.slide+xml"/>
  <Override PartName="/ppt/slideLayouts/slideLayout6.xml" ContentType="application/vnd.openxmlformats-officedocument.presentationml.slideLayout+xml"/>
  <Override PartName="/ppt/tags/tag4.xml" ContentType="application/vnd.openxmlformats-officedocument.presentationml.tags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slides/slide72.xml" ContentType="application/vnd.openxmlformats-officedocument.presentationml.slide+xml"/>
  <Override PartName="/ppt/slides/slide90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Default Extension="fntdata" ContentType="application/x-fontdata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s/slide79.xml" ContentType="application/vnd.openxmlformats-officedocument.presentationml.slide+xml"/>
  <Default Extension="xlsx" ContentType="application/vnd.openxmlformats-officedocument.spreadsheetml.sheet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68.xml" ContentType="application/vnd.openxmlformats-officedocument.presentationml.slide+xml"/>
  <Override PartName="/ppt/slides/slide77.xml" ContentType="application/vnd.openxmlformats-officedocument.presentationml.slide+xml"/>
  <Override PartName="/ppt/slides/slide8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s/slide66.xml" ContentType="application/vnd.openxmlformats-officedocument.presentationml.slide+xml"/>
  <Override PartName="/ppt/slides/slide75.xml" ContentType="application/vnd.openxmlformats-officedocument.presentationml.slide+xml"/>
  <Override PartName="/ppt/slides/slide86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slides/slide64.xml" ContentType="application/vnd.openxmlformats-officedocument.presentationml.slide+xml"/>
  <Override PartName="/ppt/slides/slide73.xml" ContentType="application/vnd.openxmlformats-officedocument.presentationml.slide+xml"/>
  <Override PartName="/ppt/slides/slide84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ags/tag5.xml" ContentType="application/vnd.openxmlformats-officedocument.presentationml.tags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Override PartName="/ppt/slides/slide71.xml" ContentType="application/vnd.openxmlformats-officedocument.presentationml.slide+xml"/>
  <Override PartName="/ppt/slides/slide80.xml" ContentType="application/vnd.openxmlformats-officedocument.presentationml.slide+xml"/>
  <Override PartName="/ppt/slides/slide82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tags/tag3.xml" ContentType="application/vnd.openxmlformats-officedocument.presentationml.tags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89.xml" ContentType="application/vnd.openxmlformats-officedocument.presentationml.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slides/slide69.xml" ContentType="application/vnd.openxmlformats-officedocument.presentationml.slide+xml"/>
  <Override PartName="/ppt/slides/slide78.xml" ContentType="application/vnd.openxmlformats-officedocument.presentationml.slide+xml"/>
  <Override PartName="/ppt/slides/slide87.xml" ContentType="application/vnd.openxmlformats-officedocument.presentationml.slide+xml"/>
  <Override PartName="/ppt/notesSlides/notesSlide4.xml" ContentType="application/vnd.openxmlformats-officedocument.presentationml.notesSlide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s/slide85.xml" ContentType="application/vnd.openxmlformats-officedocument.presentationml.slide+xml"/>
  <Override PartName="/ppt/slideLayouts/slideLayout8.xml" ContentType="application/vnd.openxmlformats-officedocument.presentationml.slideLayout+xml"/>
  <Override PartName="/ppt/tags/tag6.xml" ContentType="application/vnd.openxmlformats-officedocument.presentationml.tags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s/slide74.xml" ContentType="application/vnd.openxmlformats-officedocument.presentationml.slide+xml"/>
  <Override PartName="/ppt/slideLayouts/slideLayout4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slides/slide81.xml" ContentType="application/vnd.openxmlformats-officedocument.presentationml.slide+xml"/>
  <Override PartName="/ppt/tags/tag2.xml" ContentType="application/vnd.openxmlformats-officedocument.presentationml.tags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s/slide70.xml" ContentType="application/vnd.openxmlformats-officedocument.presentationml.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autoCompressPictures="0">
  <p:sldMasterIdLst>
    <p:sldMasterId id="2147483672" r:id="rId1"/>
  </p:sldMasterIdLst>
  <p:notesMasterIdLst>
    <p:notesMasterId r:id="rId92"/>
  </p:notesMasterIdLst>
  <p:sldIdLst>
    <p:sldId id="258" r:id="rId2"/>
    <p:sldId id="346" r:id="rId3"/>
    <p:sldId id="261" r:id="rId4"/>
    <p:sldId id="262" r:id="rId5"/>
    <p:sldId id="263" r:id="rId6"/>
    <p:sldId id="264" r:id="rId7"/>
    <p:sldId id="265" r:id="rId8"/>
    <p:sldId id="266" r:id="rId9"/>
    <p:sldId id="267" r:id="rId10"/>
    <p:sldId id="268" r:id="rId11"/>
    <p:sldId id="269" r:id="rId12"/>
    <p:sldId id="270" r:id="rId13"/>
    <p:sldId id="271" r:id="rId14"/>
    <p:sldId id="272" r:id="rId15"/>
    <p:sldId id="273" r:id="rId16"/>
    <p:sldId id="274" r:id="rId17"/>
    <p:sldId id="275" r:id="rId18"/>
    <p:sldId id="276" r:id="rId19"/>
    <p:sldId id="277" r:id="rId20"/>
    <p:sldId id="278" r:id="rId21"/>
    <p:sldId id="279" r:id="rId22"/>
    <p:sldId id="280" r:id="rId23"/>
    <p:sldId id="281" r:id="rId24"/>
    <p:sldId id="282" r:id="rId25"/>
    <p:sldId id="283" r:id="rId26"/>
    <p:sldId id="284" r:id="rId27"/>
    <p:sldId id="285" r:id="rId28"/>
    <p:sldId id="286" r:id="rId29"/>
    <p:sldId id="287" r:id="rId30"/>
    <p:sldId id="288" r:id="rId31"/>
    <p:sldId id="289" r:id="rId32"/>
    <p:sldId id="290" r:id="rId33"/>
    <p:sldId id="291" r:id="rId34"/>
    <p:sldId id="292" r:id="rId35"/>
    <p:sldId id="293" r:id="rId36"/>
    <p:sldId id="294" r:id="rId37"/>
    <p:sldId id="295" r:id="rId38"/>
    <p:sldId id="296" r:id="rId39"/>
    <p:sldId id="297" r:id="rId40"/>
    <p:sldId id="298" r:id="rId41"/>
    <p:sldId id="299" r:id="rId42"/>
    <p:sldId id="300" r:id="rId43"/>
    <p:sldId id="301" r:id="rId44"/>
    <p:sldId id="302" r:id="rId45"/>
    <p:sldId id="303" r:id="rId46"/>
    <p:sldId id="304" r:id="rId47"/>
    <p:sldId id="305" r:id="rId48"/>
    <p:sldId id="306" r:id="rId49"/>
    <p:sldId id="307" r:id="rId50"/>
    <p:sldId id="308" r:id="rId51"/>
    <p:sldId id="309" r:id="rId52"/>
    <p:sldId id="310" r:id="rId53"/>
    <p:sldId id="311" r:id="rId54"/>
    <p:sldId id="312" r:id="rId55"/>
    <p:sldId id="313" r:id="rId56"/>
    <p:sldId id="314" r:id="rId57"/>
    <p:sldId id="315" r:id="rId58"/>
    <p:sldId id="348" r:id="rId59"/>
    <p:sldId id="316" r:id="rId60"/>
    <p:sldId id="349" r:id="rId61"/>
    <p:sldId id="317" r:id="rId62"/>
    <p:sldId id="318" r:id="rId63"/>
    <p:sldId id="319" r:id="rId64"/>
    <p:sldId id="320" r:id="rId65"/>
    <p:sldId id="350" r:id="rId66"/>
    <p:sldId id="321" r:id="rId67"/>
    <p:sldId id="322" r:id="rId68"/>
    <p:sldId id="351" r:id="rId69"/>
    <p:sldId id="323" r:id="rId70"/>
    <p:sldId id="324" r:id="rId71"/>
    <p:sldId id="325" r:id="rId72"/>
    <p:sldId id="352" r:id="rId73"/>
    <p:sldId id="326" r:id="rId74"/>
    <p:sldId id="328" r:id="rId75"/>
    <p:sldId id="329" r:id="rId76"/>
    <p:sldId id="330" r:id="rId77"/>
    <p:sldId id="331" r:id="rId78"/>
    <p:sldId id="332" r:id="rId79"/>
    <p:sldId id="333" r:id="rId80"/>
    <p:sldId id="334" r:id="rId81"/>
    <p:sldId id="335" r:id="rId82"/>
    <p:sldId id="336" r:id="rId83"/>
    <p:sldId id="337" r:id="rId84"/>
    <p:sldId id="338" r:id="rId85"/>
    <p:sldId id="339" r:id="rId86"/>
    <p:sldId id="340" r:id="rId87"/>
    <p:sldId id="341" r:id="rId88"/>
    <p:sldId id="342" r:id="rId89"/>
    <p:sldId id="343" r:id="rId90"/>
    <p:sldId id="344" r:id="rId91"/>
  </p:sldIdLst>
  <p:sldSz cx="9144000" cy="5143500" type="screen16x9"/>
  <p:notesSz cx="6858000" cy="9144000"/>
  <p:embeddedFontLst>
    <p:embeddedFont>
      <p:font typeface="Calibri" pitchFamily="34" charset="0"/>
      <p:regular r:id="rId93"/>
      <p:bold r:id="rId94"/>
      <p:italic r:id="rId95"/>
      <p:boldItalic r:id="rId96"/>
    </p:embeddedFont>
    <p:embeddedFont>
      <p:font typeface="Calibri Light" pitchFamily="34" charset="0"/>
      <p:regular r:id="rId97"/>
      <p:italic r:id="rId98"/>
    </p:embeddedFont>
    <p:embeddedFont>
      <p:font typeface="Calibre" charset="0"/>
      <p:regular r:id="rId99"/>
    </p:embeddedFont>
    <p:embeddedFont>
      <p:font typeface="Plantagenet Cherokee" charset="0"/>
      <p:regular r:id="rId100"/>
    </p:embeddedFont>
    <p:embeddedFont>
      <p:font typeface="Wingdings 2" pitchFamily="18" charset="2"/>
      <p:regular r:id="rId101"/>
    </p:embeddedFont>
    <p:embeddedFont>
      <p:font typeface="Lucida Sans Typewriter" pitchFamily="49" charset="0"/>
      <p:regular r:id="rId102"/>
      <p:bold r:id="rId103"/>
      <p:italic r:id="rId104"/>
      <p:boldItalic r:id="rId105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162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A332E"/>
    <a:srgbClr val="27A7D4"/>
    <a:srgbClr val="504740"/>
    <a:srgbClr val="218BB1"/>
    <a:srgbClr val="F1EAE5"/>
    <a:srgbClr val="91816F"/>
    <a:srgbClr val="EAA647"/>
    <a:srgbClr val="F27464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32767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4259"/>
    <p:restoredTop sz="94680"/>
  </p:normalViewPr>
  <p:slideViewPr>
    <p:cSldViewPr snapToGrid="0" snapToObjects="1">
      <p:cViewPr>
        <p:scale>
          <a:sx n="150" d="100"/>
          <a:sy n="150" d="100"/>
        </p:scale>
        <p:origin x="-1128" y="-18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07" Type="http://schemas.openxmlformats.org/officeDocument/2006/relationships/viewProps" Target="viewProps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slide" Target="slides/slide86.xml"/><Relationship Id="rId102" Type="http://schemas.openxmlformats.org/officeDocument/2006/relationships/font" Target="fonts/font10.fntdata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slide" Target="slides/slide89.xml"/><Relationship Id="rId95" Type="http://schemas.openxmlformats.org/officeDocument/2006/relationships/font" Target="fonts/font3.fntdata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100" Type="http://schemas.openxmlformats.org/officeDocument/2006/relationships/font" Target="fonts/font8.fntdata"/><Relationship Id="rId105" Type="http://schemas.openxmlformats.org/officeDocument/2006/relationships/font" Target="fonts/font13.fntdata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font" Target="fonts/font1.fntdata"/><Relationship Id="rId98" Type="http://schemas.openxmlformats.org/officeDocument/2006/relationships/font" Target="fonts/font6.fntdata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103" Type="http://schemas.openxmlformats.org/officeDocument/2006/relationships/font" Target="fonts/font11.fntdata"/><Relationship Id="rId108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font" Target="fonts/font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6" Type="http://schemas.openxmlformats.org/officeDocument/2006/relationships/presProps" Target="presProp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font" Target="fonts/font2.fntdata"/><Relationship Id="rId99" Type="http://schemas.openxmlformats.org/officeDocument/2006/relationships/font" Target="fonts/font7.fntdata"/><Relationship Id="rId101" Type="http://schemas.openxmlformats.org/officeDocument/2006/relationships/font" Target="fonts/font9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tableStyles" Target="tableStyles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font" Target="fonts/font5.fntdata"/><Relationship Id="rId104" Type="http://schemas.openxmlformats.org/officeDocument/2006/relationships/font" Target="fonts/font12.fntdata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plotArea>
      <c:layout/>
      <c:lineChart>
        <c:grouping val="standard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ln w="12700">
              <a:solidFill>
                <a:schemeClr val="tx2"/>
              </a:solidFill>
            </a:ln>
          </c:spPr>
          <c:marker>
            <c:symbol val="diamond"/>
            <c:size val="5"/>
            <c:spPr>
              <a:solidFill>
                <a:schemeClr val="tx2"/>
              </a:solidFill>
            </c:spPr>
          </c:marker>
          <c:cat>
            <c:numRef>
              <c:f>Sheet1!$A$2:$A$5</c:f>
              <c:numCache>
                <c:formatCode>General</c:formatCode>
                <c:ptCount val="4"/>
              </c:numCache>
            </c:num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ln w="12700">
              <a:solidFill>
                <a:schemeClr val="tx1">
                  <a:lumMod val="65000"/>
                  <a:lumOff val="35000"/>
                </a:schemeClr>
              </a:solidFill>
            </a:ln>
          </c:spPr>
          <c:marker>
            <c:symbol val="square"/>
            <c:size val="5"/>
            <c:spPr>
              <a:solidFill>
                <a:schemeClr val="tx1">
                  <a:lumMod val="50000"/>
                  <a:lumOff val="50000"/>
                </a:schemeClr>
              </a:solidFill>
              <a:ln>
                <a:solidFill>
                  <a:prstClr val="black">
                    <a:lumMod val="65000"/>
                    <a:lumOff val="35000"/>
                  </a:prstClr>
                </a:solidFill>
              </a:ln>
            </c:spPr>
          </c:marker>
          <c:cat>
            <c:numRef>
              <c:f>Sheet1!$A$2:$A$5</c:f>
              <c:numCache>
                <c:formatCode>General</c:formatCode>
                <c:ptCount val="4"/>
              </c:numCache>
            </c:num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spPr>
            <a:ln w="12700">
              <a:solidFill>
                <a:schemeClr val="accent1">
                  <a:lumMod val="60000"/>
                  <a:lumOff val="40000"/>
                </a:schemeClr>
              </a:solidFill>
            </a:ln>
          </c:spPr>
          <c:marker>
            <c:symbol val="star"/>
            <c:size val="5"/>
            <c:spPr>
              <a:solidFill>
                <a:schemeClr val="accent1">
                  <a:lumMod val="60000"/>
                  <a:lumOff val="40000"/>
                </a:schemeClr>
              </a:solidFill>
              <a:ln>
                <a:solidFill>
                  <a:srgbClr val="4F81BD">
                    <a:lumMod val="60000"/>
                    <a:lumOff val="40000"/>
                  </a:srgbClr>
                </a:solidFill>
              </a:ln>
            </c:spPr>
          </c:marker>
          <c:cat>
            <c:numRef>
              <c:f>Sheet1!$A$2:$A$5</c:f>
              <c:numCache>
                <c:formatCode>General</c:formatCode>
                <c:ptCount val="4"/>
              </c:numCache>
            </c:numRef>
          </c:cat>
          <c:val>
            <c:numRef>
              <c:f>Sheet1!$D$2:$D$5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</c:ser>
        <c:marker val="1"/>
        <c:axId val="174449792"/>
        <c:axId val="174451712"/>
      </c:lineChart>
      <c:catAx>
        <c:axId val="174449792"/>
        <c:scaling>
          <c:orientation val="minMax"/>
        </c:scaling>
        <c:axPos val="b"/>
        <c:numFmt formatCode="General" sourceLinked="1"/>
        <c:tickLblPos val="nextTo"/>
        <c:crossAx val="174451712"/>
        <c:crosses val="autoZero"/>
        <c:auto val="1"/>
        <c:lblAlgn val="ctr"/>
        <c:lblOffset val="100"/>
      </c:catAx>
      <c:valAx>
        <c:axId val="174451712"/>
        <c:scaling>
          <c:orientation val="minMax"/>
          <c:max val="5"/>
        </c:scaling>
        <c:axPos val="l"/>
        <c:numFmt formatCode="General" sourceLinked="1"/>
        <c:tickLblPos val="nextTo"/>
        <c:txPr>
          <a:bodyPr/>
          <a:lstStyle/>
          <a:p>
            <a:pPr>
              <a:defRPr sz="1400"/>
            </a:pPr>
            <a:endParaRPr lang="en-US"/>
          </a:p>
        </c:txPr>
        <c:crossAx val="174449792"/>
        <c:crosses val="autoZero"/>
        <c:crossBetween val="between"/>
        <c:majorUnit val="1"/>
      </c:valAx>
    </c:plotArea>
    <c:plotVisOnly val="1"/>
  </c:chart>
  <c:spPr>
    <a:ln w="12700">
      <a:solidFill>
        <a:schemeClr val="tx2">
          <a:lumMod val="75000"/>
        </a:schemeClr>
      </a:solidFill>
    </a:ln>
  </c:spPr>
  <c:txPr>
    <a:bodyPr/>
    <a:lstStyle/>
    <a:p>
      <a:pPr>
        <a:defRPr sz="1800"/>
      </a:pPr>
      <a:endParaRPr lang="en-US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title>
      <c:tx>
        <c:rich>
          <a:bodyPr/>
          <a:lstStyle/>
          <a:p>
            <a:pPr>
              <a:defRPr sz="1400"/>
            </a:pPr>
            <a:r>
              <a:rPr lang="en-US" sz="1400" dirty="0" smtClean="0"/>
              <a:t>Funding</a:t>
            </a:r>
            <a:endParaRPr lang="en-US" sz="1400" dirty="0"/>
          </a:p>
        </c:rich>
      </c:tx>
      <c:layout/>
    </c:title>
    <c:plotArea>
      <c:layout>
        <c:manualLayout>
          <c:layoutTarget val="inner"/>
          <c:xMode val="edge"/>
          <c:yMode val="edge"/>
          <c:x val="0.16244681097751859"/>
          <c:y val="0.15511605421962291"/>
          <c:w val="0.72572326925529562"/>
          <c:h val="0.78979841139155116"/>
        </c:manualLayout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ln w="0"/>
          </c:spPr>
          <c:dPt>
            <c:idx val="0"/>
            <c:spPr>
              <a:solidFill>
                <a:srgbClr val="6B9EDB"/>
              </a:solidFill>
              <a:ln w="0"/>
            </c:spPr>
          </c:dPt>
          <c:dPt>
            <c:idx val="1"/>
            <c:spPr>
              <a:solidFill>
                <a:schemeClr val="tx2">
                  <a:lumMod val="50000"/>
                </a:schemeClr>
              </a:solidFill>
              <a:ln w="0"/>
            </c:spPr>
          </c:dPt>
          <c:dPt>
            <c:idx val="2"/>
            <c:spPr>
              <a:solidFill>
                <a:srgbClr val="1D4779"/>
              </a:solidFill>
              <a:ln w="0"/>
            </c:spPr>
          </c:dPt>
          <c:dPt>
            <c:idx val="3"/>
            <c:spPr>
              <a:solidFill>
                <a:srgbClr val="3A6ED6"/>
              </a:solidFill>
              <a:ln w="0"/>
            </c:spPr>
          </c:dPt>
          <c:cat>
            <c:strRef>
              <c:f>Sheet1!$A$2:$A$5</c:f>
              <c:strCache>
                <c:ptCount val="4"/>
                <c:pt idx="0">
                  <c:v>1st Qtr</c:v>
                </c:pt>
                <c:pt idx="1">
                  <c:v>2nd Qtr</c:v>
                </c:pt>
                <c:pt idx="2">
                  <c:v>3rd Qtr</c:v>
                </c:pt>
                <c:pt idx="3">
                  <c:v>4th Qtr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25</c:v>
                </c:pt>
                <c:pt idx="1">
                  <c:v>55</c:v>
                </c:pt>
                <c:pt idx="2">
                  <c:v>15</c:v>
                </c:pt>
                <c:pt idx="3">
                  <c:v>5</c:v>
                </c:pt>
              </c:numCache>
            </c:numRef>
          </c:val>
        </c:ser>
        <c:firstSliceAng val="0"/>
      </c:pieChart>
      <c:spPr>
        <a:ln w="15875"/>
      </c:spPr>
    </c:plotArea>
    <c:plotVisOnly val="1"/>
  </c:chart>
  <c:spPr>
    <a:solidFill>
      <a:schemeClr val="bg1"/>
    </a:solidFill>
    <a:ln w="12700">
      <a:solidFill>
        <a:schemeClr val="tx2">
          <a:lumMod val="75000"/>
        </a:schemeClr>
      </a:solidFill>
    </a:ln>
  </c:spPr>
  <c:txPr>
    <a:bodyPr/>
    <a:lstStyle/>
    <a:p>
      <a:pPr>
        <a:defRPr sz="1800"/>
      </a:pPr>
      <a:endParaRPr lang="en-US"/>
    </a:p>
  </c:txPr>
  <c:externalData r:id="rId1"/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3400085-6A60-4DD6-AB71-013BB7E8865B}" type="datetimeFigureOut">
              <a:rPr lang="en-US" smtClean="0"/>
              <a:pPr/>
              <a:t>10/6/2022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5D1E803-1C70-4452-8D4D-EAFAC2943943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D9249D-05E1-468A-AB63-73D027E5BAFB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91267638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2291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smtClean="0"/>
          </a:p>
        </p:txBody>
      </p:sp>
      <p:sp>
        <p:nvSpPr>
          <p:cNvPr id="1229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CCC6A7A-FCB4-4457-BE25-2CBA31BD83BC}" type="slidenum">
              <a:rPr lang="en-US">
                <a:solidFill>
                  <a:prstClr val="black"/>
                </a:solidFill>
              </a:rPr>
              <a:pPr/>
              <a:t>58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2291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smtClean="0"/>
          </a:p>
        </p:txBody>
      </p:sp>
      <p:sp>
        <p:nvSpPr>
          <p:cNvPr id="1229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CCC6A7A-FCB4-4457-BE25-2CBA31BD83BC}" type="slidenum">
              <a:rPr lang="en-US">
                <a:solidFill>
                  <a:prstClr val="black"/>
                </a:solidFill>
              </a:rPr>
              <a:pPr/>
              <a:t>60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2291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smtClean="0"/>
          </a:p>
        </p:txBody>
      </p:sp>
      <p:sp>
        <p:nvSpPr>
          <p:cNvPr id="1229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CCC6A7A-FCB4-4457-BE25-2CBA31BD83BC}" type="slidenum">
              <a:rPr lang="en-US">
                <a:solidFill>
                  <a:prstClr val="black"/>
                </a:solidFill>
              </a:rPr>
              <a:pPr/>
              <a:t>65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2291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smtClean="0"/>
          </a:p>
        </p:txBody>
      </p:sp>
      <p:sp>
        <p:nvSpPr>
          <p:cNvPr id="1229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CCC6A7A-FCB4-4457-BE25-2CBA31BD83BC}" type="slidenum">
              <a:rPr lang="en-US">
                <a:solidFill>
                  <a:prstClr val="black"/>
                </a:solidFill>
              </a:rPr>
              <a:pPr/>
              <a:t>68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2291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smtClean="0"/>
          </a:p>
        </p:txBody>
      </p:sp>
      <p:sp>
        <p:nvSpPr>
          <p:cNvPr id="1229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CCC6A7A-FCB4-4457-BE25-2CBA31BD83BC}" type="slidenum">
              <a:rPr lang="en-US">
                <a:solidFill>
                  <a:prstClr val="black"/>
                </a:solidFill>
              </a:rPr>
              <a:pPr/>
              <a:t>72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4560"/>
            <a:ext cx="9144000" cy="5143500"/>
          </a:xfrm>
          <a:prstGeom prst="rect">
            <a:avLst/>
          </a:prstGeom>
          <a:solidFill>
            <a:srgbClr val="F1EA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>
                <a:latin typeface="+mj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>
                <a:latin typeface="+mj-lt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9775C7-2F19-484A-AEBF-7740723D732E}" type="datetimeFigureOut">
              <a:rPr lang="en-US" smtClean="0"/>
              <a:pPr/>
              <a:t>10/6/2022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6A6EE7-D806-F546-93C6-8D0D51A2490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Rectangle 7"/>
          <p:cNvSpPr/>
          <p:nvPr userDrawn="1"/>
        </p:nvSpPr>
        <p:spPr>
          <a:xfrm>
            <a:off x="0" y="4409694"/>
            <a:ext cx="9144000" cy="733806"/>
          </a:xfrm>
          <a:prstGeom prst="rect">
            <a:avLst/>
          </a:prstGeom>
          <a:solidFill>
            <a:srgbClr val="EAA6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89023" y="4665988"/>
            <a:ext cx="2087475" cy="250497"/>
          </a:xfrm>
          <a:prstGeom prst="rect">
            <a:avLst/>
          </a:prstGeom>
        </p:spPr>
      </p:pic>
      <p:sp>
        <p:nvSpPr>
          <p:cNvPr id="10" name="Subtitle 2"/>
          <p:cNvSpPr txBox="1">
            <a:spLocks/>
          </p:cNvSpPr>
          <p:nvPr userDrawn="1"/>
        </p:nvSpPr>
        <p:spPr>
          <a:xfrm>
            <a:off x="6828312" y="4528915"/>
            <a:ext cx="2089115" cy="524645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0000"/>
              </a:lnSpc>
              <a:spcBef>
                <a:spcPts val="225"/>
              </a:spcBef>
            </a:pPr>
            <a:r>
              <a:rPr lang="en-US" sz="825" spc="53" dirty="0">
                <a:solidFill>
                  <a:schemeClr val="bg1"/>
                </a:solidFill>
                <a:latin typeface="Calibre" charset="0"/>
                <a:ea typeface="Calibre" charset="0"/>
                <a:cs typeface="Calibre" charset="0"/>
              </a:rPr>
              <a:t>1901 N. Fort Myer Dr</a:t>
            </a:r>
            <a:r>
              <a:rPr lang="en-US" sz="825" spc="53" dirty="0" smtClean="0">
                <a:solidFill>
                  <a:schemeClr val="bg1"/>
                </a:solidFill>
                <a:latin typeface="Calibre" charset="0"/>
                <a:ea typeface="Calibre" charset="0"/>
                <a:cs typeface="Calibre" charset="0"/>
              </a:rPr>
              <a:t>., Suite</a:t>
            </a:r>
            <a:r>
              <a:rPr lang="en-US" sz="825" spc="53" baseline="0" dirty="0" smtClean="0">
                <a:solidFill>
                  <a:schemeClr val="bg1"/>
                </a:solidFill>
                <a:latin typeface="Calibre" charset="0"/>
                <a:ea typeface="Calibre" charset="0"/>
                <a:cs typeface="Calibre" charset="0"/>
              </a:rPr>
              <a:t> 1016</a:t>
            </a:r>
            <a:endParaRPr lang="en-US" sz="825" spc="53" dirty="0">
              <a:solidFill>
                <a:schemeClr val="bg1"/>
              </a:solidFill>
              <a:latin typeface="Calibre" charset="0"/>
              <a:ea typeface="Calibre" charset="0"/>
              <a:cs typeface="Calibre" charset="0"/>
            </a:endParaRPr>
          </a:p>
          <a:p>
            <a:pPr algn="l">
              <a:lnSpc>
                <a:spcPct val="100000"/>
              </a:lnSpc>
              <a:spcBef>
                <a:spcPts val="225"/>
              </a:spcBef>
            </a:pPr>
            <a:r>
              <a:rPr lang="en-US" sz="825" spc="53" dirty="0">
                <a:solidFill>
                  <a:schemeClr val="bg1"/>
                </a:solidFill>
                <a:latin typeface="Calibre" charset="0"/>
                <a:ea typeface="Calibre" charset="0"/>
                <a:cs typeface="Calibre" charset="0"/>
              </a:rPr>
              <a:t>Arlington, Virginia </a:t>
            </a:r>
          </a:p>
          <a:p>
            <a:pPr algn="l">
              <a:lnSpc>
                <a:spcPct val="100000"/>
              </a:lnSpc>
              <a:spcBef>
                <a:spcPts val="225"/>
              </a:spcBef>
            </a:pPr>
            <a:r>
              <a:rPr lang="en-US" sz="825" spc="53" dirty="0" err="1">
                <a:solidFill>
                  <a:schemeClr val="bg1"/>
                </a:solidFill>
                <a:latin typeface="Calibre" charset="0"/>
                <a:ea typeface="Calibre" charset="0"/>
                <a:cs typeface="Calibre" charset="0"/>
              </a:rPr>
              <a:t>granttrainingcenter.com</a:t>
            </a:r>
            <a:endParaRPr lang="en-US" sz="825" spc="53" dirty="0">
              <a:solidFill>
                <a:schemeClr val="bg1"/>
              </a:solidFill>
              <a:latin typeface="Calibre" charset="0"/>
              <a:ea typeface="Calibre" charset="0"/>
              <a:cs typeface="Calibre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9775C7-2F19-484A-AEBF-7740723D732E}" type="datetimeFigureOut">
              <a:rPr lang="en-US" smtClean="0"/>
              <a:pPr/>
              <a:t>10/6/2022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6A6EE7-D806-F546-93C6-8D0D51A2490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0" y="4560"/>
            <a:ext cx="9144000" cy="5143500"/>
          </a:xfrm>
          <a:prstGeom prst="rect">
            <a:avLst/>
          </a:prstGeom>
          <a:solidFill>
            <a:srgbClr val="F1EA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 userDrawn="1"/>
        </p:nvSpPr>
        <p:spPr>
          <a:xfrm>
            <a:off x="0" y="4409694"/>
            <a:ext cx="9144000" cy="733806"/>
          </a:xfrm>
          <a:prstGeom prst="rect">
            <a:avLst/>
          </a:prstGeom>
          <a:solidFill>
            <a:srgbClr val="EAA6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89023" y="4665988"/>
            <a:ext cx="2087475" cy="250497"/>
          </a:xfrm>
          <a:prstGeom prst="rect">
            <a:avLst/>
          </a:prstGeom>
        </p:spPr>
      </p:pic>
      <p:sp>
        <p:nvSpPr>
          <p:cNvPr id="10" name="Subtitle 2"/>
          <p:cNvSpPr txBox="1">
            <a:spLocks/>
          </p:cNvSpPr>
          <p:nvPr userDrawn="1"/>
        </p:nvSpPr>
        <p:spPr>
          <a:xfrm>
            <a:off x="6828312" y="4528915"/>
            <a:ext cx="2089115" cy="524645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0000"/>
              </a:lnSpc>
              <a:spcBef>
                <a:spcPts val="225"/>
              </a:spcBef>
            </a:pPr>
            <a:r>
              <a:rPr lang="en-US" sz="825" spc="53" dirty="0">
                <a:solidFill>
                  <a:schemeClr val="bg1"/>
                </a:solidFill>
                <a:latin typeface="Calibre" charset="0"/>
                <a:ea typeface="Calibre" charset="0"/>
                <a:cs typeface="Calibre" charset="0"/>
              </a:rPr>
              <a:t>1901 N. Fort Myer Dr</a:t>
            </a:r>
            <a:r>
              <a:rPr lang="en-US" sz="825" spc="53" dirty="0" smtClean="0">
                <a:solidFill>
                  <a:schemeClr val="bg1"/>
                </a:solidFill>
                <a:latin typeface="Calibre" charset="0"/>
                <a:ea typeface="Calibre" charset="0"/>
                <a:cs typeface="Calibre" charset="0"/>
              </a:rPr>
              <a:t>., Suite</a:t>
            </a:r>
            <a:r>
              <a:rPr lang="en-US" sz="825" spc="53" baseline="0" dirty="0" smtClean="0">
                <a:solidFill>
                  <a:schemeClr val="bg1"/>
                </a:solidFill>
                <a:latin typeface="Calibre" charset="0"/>
                <a:ea typeface="Calibre" charset="0"/>
                <a:cs typeface="Calibre" charset="0"/>
              </a:rPr>
              <a:t> 1016</a:t>
            </a:r>
            <a:endParaRPr lang="en-US" sz="825" spc="53" dirty="0">
              <a:solidFill>
                <a:schemeClr val="bg1"/>
              </a:solidFill>
              <a:latin typeface="Calibre" charset="0"/>
              <a:ea typeface="Calibre" charset="0"/>
              <a:cs typeface="Calibre" charset="0"/>
            </a:endParaRPr>
          </a:p>
          <a:p>
            <a:pPr algn="l">
              <a:lnSpc>
                <a:spcPct val="100000"/>
              </a:lnSpc>
              <a:spcBef>
                <a:spcPts val="225"/>
              </a:spcBef>
            </a:pPr>
            <a:r>
              <a:rPr lang="en-US" sz="825" spc="53" dirty="0">
                <a:solidFill>
                  <a:schemeClr val="bg1"/>
                </a:solidFill>
                <a:latin typeface="Calibre" charset="0"/>
                <a:ea typeface="Calibre" charset="0"/>
                <a:cs typeface="Calibre" charset="0"/>
              </a:rPr>
              <a:t>Arlington, Virginia </a:t>
            </a:r>
          </a:p>
          <a:p>
            <a:pPr algn="l">
              <a:lnSpc>
                <a:spcPct val="100000"/>
              </a:lnSpc>
              <a:spcBef>
                <a:spcPts val="225"/>
              </a:spcBef>
            </a:pPr>
            <a:r>
              <a:rPr lang="en-US" sz="825" spc="53" dirty="0" err="1">
                <a:solidFill>
                  <a:schemeClr val="bg1"/>
                </a:solidFill>
                <a:latin typeface="Calibre" charset="0"/>
                <a:ea typeface="Calibre" charset="0"/>
                <a:cs typeface="Calibre" charset="0"/>
              </a:rPr>
              <a:t>granttrainingcenter.com</a:t>
            </a:r>
            <a:endParaRPr lang="en-US" sz="825" spc="53" dirty="0">
              <a:solidFill>
                <a:schemeClr val="bg1"/>
              </a:solidFill>
              <a:latin typeface="Calibre" charset="0"/>
              <a:ea typeface="Calibre" charset="0"/>
              <a:cs typeface="Calibre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9775C7-2F19-484A-AEBF-7740723D732E}" type="datetimeFigureOut">
              <a:rPr lang="en-US" smtClean="0"/>
              <a:pPr/>
              <a:t>10/6/2022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6A6EE7-D806-F546-93C6-8D0D51A2490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Rectangle 8"/>
          <p:cNvSpPr/>
          <p:nvPr userDrawn="1"/>
        </p:nvSpPr>
        <p:spPr>
          <a:xfrm>
            <a:off x="0" y="4560"/>
            <a:ext cx="9144000" cy="5143500"/>
          </a:xfrm>
          <a:prstGeom prst="rect">
            <a:avLst/>
          </a:prstGeom>
          <a:solidFill>
            <a:srgbClr val="F1EA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 userDrawn="1"/>
        </p:nvSpPr>
        <p:spPr>
          <a:xfrm>
            <a:off x="0" y="4409694"/>
            <a:ext cx="9144000" cy="733806"/>
          </a:xfrm>
          <a:prstGeom prst="rect">
            <a:avLst/>
          </a:prstGeom>
          <a:solidFill>
            <a:srgbClr val="EAA6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89023" y="4665988"/>
            <a:ext cx="2087475" cy="250497"/>
          </a:xfrm>
          <a:prstGeom prst="rect">
            <a:avLst/>
          </a:prstGeom>
        </p:spPr>
      </p:pic>
      <p:sp>
        <p:nvSpPr>
          <p:cNvPr id="12" name="Subtitle 2"/>
          <p:cNvSpPr txBox="1">
            <a:spLocks/>
          </p:cNvSpPr>
          <p:nvPr userDrawn="1"/>
        </p:nvSpPr>
        <p:spPr>
          <a:xfrm>
            <a:off x="6828312" y="4528915"/>
            <a:ext cx="2089115" cy="524645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0000"/>
              </a:lnSpc>
              <a:spcBef>
                <a:spcPts val="225"/>
              </a:spcBef>
            </a:pPr>
            <a:r>
              <a:rPr lang="en-US" sz="825" spc="53" dirty="0">
                <a:solidFill>
                  <a:schemeClr val="bg1"/>
                </a:solidFill>
                <a:latin typeface="Calibre" charset="0"/>
                <a:ea typeface="Calibre" charset="0"/>
                <a:cs typeface="Calibre" charset="0"/>
              </a:rPr>
              <a:t>1901 N. Fort Myer Dr</a:t>
            </a:r>
            <a:r>
              <a:rPr lang="en-US" sz="825" spc="53" dirty="0" smtClean="0">
                <a:solidFill>
                  <a:schemeClr val="bg1"/>
                </a:solidFill>
                <a:latin typeface="Calibre" charset="0"/>
                <a:ea typeface="Calibre" charset="0"/>
                <a:cs typeface="Calibre" charset="0"/>
              </a:rPr>
              <a:t>., Suite</a:t>
            </a:r>
            <a:r>
              <a:rPr lang="en-US" sz="825" spc="53" baseline="0" dirty="0" smtClean="0">
                <a:solidFill>
                  <a:schemeClr val="bg1"/>
                </a:solidFill>
                <a:latin typeface="Calibre" charset="0"/>
                <a:ea typeface="Calibre" charset="0"/>
                <a:cs typeface="Calibre" charset="0"/>
              </a:rPr>
              <a:t> 1016</a:t>
            </a:r>
            <a:endParaRPr lang="en-US" sz="825" spc="53" dirty="0">
              <a:solidFill>
                <a:schemeClr val="bg1"/>
              </a:solidFill>
              <a:latin typeface="Calibre" charset="0"/>
              <a:ea typeface="Calibre" charset="0"/>
              <a:cs typeface="Calibre" charset="0"/>
            </a:endParaRPr>
          </a:p>
          <a:p>
            <a:pPr algn="l">
              <a:lnSpc>
                <a:spcPct val="100000"/>
              </a:lnSpc>
              <a:spcBef>
                <a:spcPts val="225"/>
              </a:spcBef>
            </a:pPr>
            <a:r>
              <a:rPr lang="en-US" sz="825" spc="53" dirty="0">
                <a:solidFill>
                  <a:schemeClr val="bg1"/>
                </a:solidFill>
                <a:latin typeface="Calibre" charset="0"/>
                <a:ea typeface="Calibre" charset="0"/>
                <a:cs typeface="Calibre" charset="0"/>
              </a:rPr>
              <a:t>Arlington, Virginia </a:t>
            </a:r>
          </a:p>
          <a:p>
            <a:pPr algn="l">
              <a:lnSpc>
                <a:spcPct val="100000"/>
              </a:lnSpc>
              <a:spcBef>
                <a:spcPts val="225"/>
              </a:spcBef>
            </a:pPr>
            <a:r>
              <a:rPr lang="en-US" sz="825" spc="53" dirty="0" err="1">
                <a:solidFill>
                  <a:schemeClr val="bg1"/>
                </a:solidFill>
                <a:latin typeface="Calibre" charset="0"/>
                <a:ea typeface="Calibre" charset="0"/>
                <a:cs typeface="Calibre" charset="0"/>
              </a:rPr>
              <a:t>granttrainingcenter.com</a:t>
            </a:r>
            <a:endParaRPr lang="en-US" sz="825" spc="53" dirty="0">
              <a:solidFill>
                <a:schemeClr val="bg1"/>
              </a:solidFill>
              <a:latin typeface="Calibre" charset="0"/>
              <a:ea typeface="Calibre" charset="0"/>
              <a:cs typeface="Calibre" charset="0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0939" y="160735"/>
            <a:ext cx="7793037" cy="109656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182688" y="1513285"/>
            <a:ext cx="3810000" cy="30861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45088" y="1513285"/>
            <a:ext cx="3810000" cy="30861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162050" y="4682729"/>
            <a:ext cx="1905000" cy="3429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57600" y="4682729"/>
            <a:ext cx="2895600" cy="3429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042150" y="4682729"/>
            <a:ext cx="1905000" cy="3429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806C69-4CBD-428A-B5C6-40E172B85A2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8" name="Rectangle 7"/>
          <p:cNvSpPr/>
          <p:nvPr userDrawn="1"/>
        </p:nvSpPr>
        <p:spPr>
          <a:xfrm>
            <a:off x="0" y="4560"/>
            <a:ext cx="9144000" cy="5143500"/>
          </a:xfrm>
          <a:prstGeom prst="rect">
            <a:avLst/>
          </a:prstGeom>
          <a:solidFill>
            <a:srgbClr val="F1EA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 userDrawn="1"/>
        </p:nvSpPr>
        <p:spPr>
          <a:xfrm>
            <a:off x="0" y="4409694"/>
            <a:ext cx="9144000" cy="733806"/>
          </a:xfrm>
          <a:prstGeom prst="rect">
            <a:avLst/>
          </a:prstGeom>
          <a:solidFill>
            <a:srgbClr val="EAA6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89023" y="4665988"/>
            <a:ext cx="2087475" cy="250497"/>
          </a:xfrm>
          <a:prstGeom prst="rect">
            <a:avLst/>
          </a:prstGeom>
        </p:spPr>
      </p:pic>
      <p:sp>
        <p:nvSpPr>
          <p:cNvPr id="13" name="Subtitle 2"/>
          <p:cNvSpPr txBox="1">
            <a:spLocks/>
          </p:cNvSpPr>
          <p:nvPr userDrawn="1"/>
        </p:nvSpPr>
        <p:spPr>
          <a:xfrm>
            <a:off x="6828312" y="4528915"/>
            <a:ext cx="2089115" cy="524645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0000"/>
              </a:lnSpc>
              <a:spcBef>
                <a:spcPts val="225"/>
              </a:spcBef>
            </a:pPr>
            <a:r>
              <a:rPr lang="en-US" sz="825" spc="53" dirty="0">
                <a:solidFill>
                  <a:schemeClr val="bg1"/>
                </a:solidFill>
                <a:latin typeface="Calibre" charset="0"/>
                <a:ea typeface="Calibre" charset="0"/>
                <a:cs typeface="Calibre" charset="0"/>
              </a:rPr>
              <a:t>1901 N. Fort Myer Dr</a:t>
            </a:r>
            <a:r>
              <a:rPr lang="en-US" sz="825" spc="53" dirty="0" smtClean="0">
                <a:solidFill>
                  <a:schemeClr val="bg1"/>
                </a:solidFill>
                <a:latin typeface="Calibre" charset="0"/>
                <a:ea typeface="Calibre" charset="0"/>
                <a:cs typeface="Calibre" charset="0"/>
              </a:rPr>
              <a:t>., Suite</a:t>
            </a:r>
            <a:r>
              <a:rPr lang="en-US" sz="825" spc="53" baseline="0" dirty="0" smtClean="0">
                <a:solidFill>
                  <a:schemeClr val="bg1"/>
                </a:solidFill>
                <a:latin typeface="Calibre" charset="0"/>
                <a:ea typeface="Calibre" charset="0"/>
                <a:cs typeface="Calibre" charset="0"/>
              </a:rPr>
              <a:t> 1016</a:t>
            </a:r>
            <a:endParaRPr lang="en-US" sz="825" spc="53" dirty="0">
              <a:solidFill>
                <a:schemeClr val="bg1"/>
              </a:solidFill>
              <a:latin typeface="Calibre" charset="0"/>
              <a:ea typeface="Calibre" charset="0"/>
              <a:cs typeface="Calibre" charset="0"/>
            </a:endParaRPr>
          </a:p>
          <a:p>
            <a:pPr algn="l">
              <a:lnSpc>
                <a:spcPct val="100000"/>
              </a:lnSpc>
              <a:spcBef>
                <a:spcPts val="225"/>
              </a:spcBef>
            </a:pPr>
            <a:r>
              <a:rPr lang="en-US" sz="825" spc="53" dirty="0">
                <a:solidFill>
                  <a:schemeClr val="bg1"/>
                </a:solidFill>
                <a:latin typeface="Calibre" charset="0"/>
                <a:ea typeface="Calibre" charset="0"/>
                <a:cs typeface="Calibre" charset="0"/>
              </a:rPr>
              <a:t>Arlington, Virginia </a:t>
            </a:r>
          </a:p>
          <a:p>
            <a:pPr algn="l">
              <a:lnSpc>
                <a:spcPct val="100000"/>
              </a:lnSpc>
              <a:spcBef>
                <a:spcPts val="225"/>
              </a:spcBef>
            </a:pPr>
            <a:r>
              <a:rPr lang="en-US" sz="825" spc="53" dirty="0" err="1">
                <a:solidFill>
                  <a:schemeClr val="bg1"/>
                </a:solidFill>
                <a:latin typeface="Calibre" charset="0"/>
                <a:ea typeface="Calibre" charset="0"/>
                <a:cs typeface="Calibre" charset="0"/>
              </a:rPr>
              <a:t>granttrainingcenter.com</a:t>
            </a:r>
            <a:endParaRPr lang="en-US" sz="825" spc="53" dirty="0">
              <a:solidFill>
                <a:schemeClr val="bg1"/>
              </a:solidFill>
              <a:latin typeface="Calibre" charset="0"/>
              <a:ea typeface="Calibre" charset="0"/>
              <a:cs typeface="Calibre" charset="0"/>
            </a:endParaRPr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4560"/>
            <a:ext cx="9144000" cy="5143500"/>
          </a:xfrm>
          <a:prstGeom prst="rect">
            <a:avLst/>
          </a:prstGeom>
          <a:solidFill>
            <a:srgbClr val="F1EA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latin typeface="+mn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+mj-lt"/>
              </a:defRPr>
            </a:lvl1pPr>
            <a:lvl2pPr>
              <a:defRPr>
                <a:latin typeface="+mj-lt"/>
              </a:defRPr>
            </a:lvl2pPr>
            <a:lvl3pPr>
              <a:defRPr>
                <a:latin typeface="+mj-lt"/>
              </a:defRPr>
            </a:lvl3pPr>
            <a:lvl4pPr>
              <a:defRPr>
                <a:latin typeface="+mj-lt"/>
              </a:defRPr>
            </a:lvl4pPr>
            <a:lvl5pPr>
              <a:defRPr>
                <a:latin typeface="+mj-l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9775C7-2F19-484A-AEBF-7740723D732E}" type="datetimeFigureOut">
              <a:rPr lang="en-US" smtClean="0"/>
              <a:pPr/>
              <a:t>10/6/2022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6A6EE7-D806-F546-93C6-8D0D51A2490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Rectangle 7"/>
          <p:cNvSpPr/>
          <p:nvPr userDrawn="1"/>
        </p:nvSpPr>
        <p:spPr>
          <a:xfrm>
            <a:off x="0" y="4409694"/>
            <a:ext cx="9144000" cy="733806"/>
          </a:xfrm>
          <a:prstGeom prst="rect">
            <a:avLst/>
          </a:prstGeom>
          <a:solidFill>
            <a:srgbClr val="EAA6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89023" y="4665988"/>
            <a:ext cx="2087475" cy="250497"/>
          </a:xfrm>
          <a:prstGeom prst="rect">
            <a:avLst/>
          </a:prstGeom>
        </p:spPr>
      </p:pic>
      <p:sp>
        <p:nvSpPr>
          <p:cNvPr id="10" name="Subtitle 2"/>
          <p:cNvSpPr txBox="1">
            <a:spLocks/>
          </p:cNvSpPr>
          <p:nvPr userDrawn="1"/>
        </p:nvSpPr>
        <p:spPr>
          <a:xfrm>
            <a:off x="6828312" y="4528915"/>
            <a:ext cx="2089115" cy="524645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0000"/>
              </a:lnSpc>
              <a:spcBef>
                <a:spcPts val="225"/>
              </a:spcBef>
            </a:pPr>
            <a:r>
              <a:rPr lang="en-US" sz="825" spc="53" dirty="0">
                <a:solidFill>
                  <a:schemeClr val="bg1"/>
                </a:solidFill>
                <a:latin typeface="Calibre" charset="0"/>
                <a:ea typeface="Calibre" charset="0"/>
                <a:cs typeface="Calibre" charset="0"/>
              </a:rPr>
              <a:t>1901 N. Fort Myer Dr</a:t>
            </a:r>
            <a:r>
              <a:rPr lang="en-US" sz="825" spc="53" dirty="0" smtClean="0">
                <a:solidFill>
                  <a:schemeClr val="bg1"/>
                </a:solidFill>
                <a:latin typeface="Calibre" charset="0"/>
                <a:ea typeface="Calibre" charset="0"/>
                <a:cs typeface="Calibre" charset="0"/>
              </a:rPr>
              <a:t>., Suite</a:t>
            </a:r>
            <a:r>
              <a:rPr lang="en-US" sz="825" spc="53" baseline="0" dirty="0" smtClean="0">
                <a:solidFill>
                  <a:schemeClr val="bg1"/>
                </a:solidFill>
                <a:latin typeface="Calibre" charset="0"/>
                <a:ea typeface="Calibre" charset="0"/>
                <a:cs typeface="Calibre" charset="0"/>
              </a:rPr>
              <a:t> 1016</a:t>
            </a:r>
            <a:endParaRPr lang="en-US" sz="825" spc="53" dirty="0">
              <a:solidFill>
                <a:schemeClr val="bg1"/>
              </a:solidFill>
              <a:latin typeface="Calibre" charset="0"/>
              <a:ea typeface="Calibre" charset="0"/>
              <a:cs typeface="Calibre" charset="0"/>
            </a:endParaRPr>
          </a:p>
          <a:p>
            <a:pPr algn="l">
              <a:lnSpc>
                <a:spcPct val="100000"/>
              </a:lnSpc>
              <a:spcBef>
                <a:spcPts val="225"/>
              </a:spcBef>
            </a:pPr>
            <a:r>
              <a:rPr lang="en-US" sz="825" spc="53" dirty="0">
                <a:solidFill>
                  <a:schemeClr val="bg1"/>
                </a:solidFill>
                <a:latin typeface="Calibre" charset="0"/>
                <a:ea typeface="Calibre" charset="0"/>
                <a:cs typeface="Calibre" charset="0"/>
              </a:rPr>
              <a:t>Arlington, Virginia </a:t>
            </a:r>
          </a:p>
          <a:p>
            <a:pPr algn="l">
              <a:lnSpc>
                <a:spcPct val="100000"/>
              </a:lnSpc>
              <a:spcBef>
                <a:spcPts val="225"/>
              </a:spcBef>
            </a:pPr>
            <a:r>
              <a:rPr lang="en-US" sz="825" spc="53" dirty="0" err="1">
                <a:solidFill>
                  <a:schemeClr val="bg1"/>
                </a:solidFill>
                <a:latin typeface="Calibre" charset="0"/>
                <a:ea typeface="Calibre" charset="0"/>
                <a:cs typeface="Calibre" charset="0"/>
              </a:rPr>
              <a:t>granttrainingcenter.com</a:t>
            </a:r>
            <a:endParaRPr lang="en-US" sz="825" spc="53" dirty="0">
              <a:solidFill>
                <a:schemeClr val="bg1"/>
              </a:solidFill>
              <a:latin typeface="Calibre" charset="0"/>
              <a:ea typeface="Calibre" charset="0"/>
              <a:cs typeface="Calibre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9775C7-2F19-484A-AEBF-7740723D732E}" type="datetimeFigureOut">
              <a:rPr lang="en-US" smtClean="0"/>
              <a:pPr/>
              <a:t>10/6/2022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6A6EE7-D806-F546-93C6-8D0D51A2490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0" y="4560"/>
            <a:ext cx="9144000" cy="5143500"/>
          </a:xfrm>
          <a:prstGeom prst="rect">
            <a:avLst/>
          </a:prstGeom>
          <a:solidFill>
            <a:srgbClr val="F1EA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 userDrawn="1"/>
        </p:nvSpPr>
        <p:spPr>
          <a:xfrm>
            <a:off x="0" y="4409694"/>
            <a:ext cx="9144000" cy="733806"/>
          </a:xfrm>
          <a:prstGeom prst="rect">
            <a:avLst/>
          </a:prstGeom>
          <a:solidFill>
            <a:srgbClr val="EAA6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89023" y="4665988"/>
            <a:ext cx="2087475" cy="250497"/>
          </a:xfrm>
          <a:prstGeom prst="rect">
            <a:avLst/>
          </a:prstGeom>
        </p:spPr>
      </p:pic>
      <p:sp>
        <p:nvSpPr>
          <p:cNvPr id="10" name="Subtitle 2"/>
          <p:cNvSpPr txBox="1">
            <a:spLocks/>
          </p:cNvSpPr>
          <p:nvPr userDrawn="1"/>
        </p:nvSpPr>
        <p:spPr>
          <a:xfrm>
            <a:off x="6828312" y="4528915"/>
            <a:ext cx="2089115" cy="524645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0000"/>
              </a:lnSpc>
              <a:spcBef>
                <a:spcPts val="225"/>
              </a:spcBef>
            </a:pPr>
            <a:r>
              <a:rPr lang="en-US" sz="825" spc="53" dirty="0">
                <a:solidFill>
                  <a:schemeClr val="bg1"/>
                </a:solidFill>
                <a:latin typeface="Calibre" charset="0"/>
                <a:ea typeface="Calibre" charset="0"/>
                <a:cs typeface="Calibre" charset="0"/>
              </a:rPr>
              <a:t>1901 N. Fort Myer Dr</a:t>
            </a:r>
            <a:r>
              <a:rPr lang="en-US" sz="825" spc="53" dirty="0" smtClean="0">
                <a:solidFill>
                  <a:schemeClr val="bg1"/>
                </a:solidFill>
                <a:latin typeface="Calibre" charset="0"/>
                <a:ea typeface="Calibre" charset="0"/>
                <a:cs typeface="Calibre" charset="0"/>
              </a:rPr>
              <a:t>., Suite</a:t>
            </a:r>
            <a:r>
              <a:rPr lang="en-US" sz="825" spc="53" baseline="0" dirty="0" smtClean="0">
                <a:solidFill>
                  <a:schemeClr val="bg1"/>
                </a:solidFill>
                <a:latin typeface="Calibre" charset="0"/>
                <a:ea typeface="Calibre" charset="0"/>
                <a:cs typeface="Calibre" charset="0"/>
              </a:rPr>
              <a:t> 1016</a:t>
            </a:r>
            <a:endParaRPr lang="en-US" sz="825" spc="53" dirty="0">
              <a:solidFill>
                <a:schemeClr val="bg1"/>
              </a:solidFill>
              <a:latin typeface="Calibre" charset="0"/>
              <a:ea typeface="Calibre" charset="0"/>
              <a:cs typeface="Calibre" charset="0"/>
            </a:endParaRPr>
          </a:p>
          <a:p>
            <a:pPr algn="l">
              <a:lnSpc>
                <a:spcPct val="100000"/>
              </a:lnSpc>
              <a:spcBef>
                <a:spcPts val="225"/>
              </a:spcBef>
            </a:pPr>
            <a:r>
              <a:rPr lang="en-US" sz="825" spc="53" dirty="0">
                <a:solidFill>
                  <a:schemeClr val="bg1"/>
                </a:solidFill>
                <a:latin typeface="Calibre" charset="0"/>
                <a:ea typeface="Calibre" charset="0"/>
                <a:cs typeface="Calibre" charset="0"/>
              </a:rPr>
              <a:t>Arlington, Virginia </a:t>
            </a:r>
          </a:p>
          <a:p>
            <a:pPr algn="l">
              <a:lnSpc>
                <a:spcPct val="100000"/>
              </a:lnSpc>
              <a:spcBef>
                <a:spcPts val="225"/>
              </a:spcBef>
            </a:pPr>
            <a:r>
              <a:rPr lang="en-US" sz="825" spc="53" dirty="0" err="1">
                <a:solidFill>
                  <a:schemeClr val="bg1"/>
                </a:solidFill>
                <a:latin typeface="Calibre" charset="0"/>
                <a:ea typeface="Calibre" charset="0"/>
                <a:cs typeface="Calibre" charset="0"/>
              </a:rPr>
              <a:t>granttrainingcenter.com</a:t>
            </a:r>
            <a:endParaRPr lang="en-US" sz="825" spc="53" dirty="0">
              <a:solidFill>
                <a:schemeClr val="bg1"/>
              </a:solidFill>
              <a:latin typeface="Calibre" charset="0"/>
              <a:ea typeface="Calibre" charset="0"/>
              <a:cs typeface="Calibre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9775C7-2F19-484A-AEBF-7740723D732E}" type="datetimeFigureOut">
              <a:rPr lang="en-US" smtClean="0"/>
              <a:pPr/>
              <a:t>10/6/2022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6A6EE7-D806-F546-93C6-8D0D51A2490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Rectangle 7"/>
          <p:cNvSpPr/>
          <p:nvPr userDrawn="1"/>
        </p:nvSpPr>
        <p:spPr>
          <a:xfrm>
            <a:off x="0" y="4560"/>
            <a:ext cx="9144000" cy="5143500"/>
          </a:xfrm>
          <a:prstGeom prst="rect">
            <a:avLst/>
          </a:prstGeom>
          <a:solidFill>
            <a:srgbClr val="F1EA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 userDrawn="1"/>
        </p:nvSpPr>
        <p:spPr>
          <a:xfrm>
            <a:off x="0" y="4409694"/>
            <a:ext cx="9144000" cy="733806"/>
          </a:xfrm>
          <a:prstGeom prst="rect">
            <a:avLst/>
          </a:prstGeom>
          <a:solidFill>
            <a:srgbClr val="EAA6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89023" y="4665988"/>
            <a:ext cx="2087475" cy="250497"/>
          </a:xfrm>
          <a:prstGeom prst="rect">
            <a:avLst/>
          </a:prstGeom>
        </p:spPr>
      </p:pic>
      <p:sp>
        <p:nvSpPr>
          <p:cNvPr id="11" name="Subtitle 2"/>
          <p:cNvSpPr txBox="1">
            <a:spLocks/>
          </p:cNvSpPr>
          <p:nvPr userDrawn="1"/>
        </p:nvSpPr>
        <p:spPr>
          <a:xfrm>
            <a:off x="6828312" y="4528915"/>
            <a:ext cx="2089115" cy="524645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0000"/>
              </a:lnSpc>
              <a:spcBef>
                <a:spcPts val="225"/>
              </a:spcBef>
            </a:pPr>
            <a:r>
              <a:rPr lang="en-US" sz="825" spc="53" dirty="0">
                <a:solidFill>
                  <a:schemeClr val="bg1"/>
                </a:solidFill>
                <a:latin typeface="Calibre" charset="0"/>
                <a:ea typeface="Calibre" charset="0"/>
                <a:cs typeface="Calibre" charset="0"/>
              </a:rPr>
              <a:t>1901 N. Fort Myer Dr</a:t>
            </a:r>
            <a:r>
              <a:rPr lang="en-US" sz="825" spc="53" dirty="0" smtClean="0">
                <a:solidFill>
                  <a:schemeClr val="bg1"/>
                </a:solidFill>
                <a:latin typeface="Calibre" charset="0"/>
                <a:ea typeface="Calibre" charset="0"/>
                <a:cs typeface="Calibre" charset="0"/>
              </a:rPr>
              <a:t>., Suite</a:t>
            </a:r>
            <a:r>
              <a:rPr lang="en-US" sz="825" spc="53" baseline="0" dirty="0" smtClean="0">
                <a:solidFill>
                  <a:schemeClr val="bg1"/>
                </a:solidFill>
                <a:latin typeface="Calibre" charset="0"/>
                <a:ea typeface="Calibre" charset="0"/>
                <a:cs typeface="Calibre" charset="0"/>
              </a:rPr>
              <a:t> 1016</a:t>
            </a:r>
            <a:endParaRPr lang="en-US" sz="825" spc="53" dirty="0">
              <a:solidFill>
                <a:schemeClr val="bg1"/>
              </a:solidFill>
              <a:latin typeface="Calibre" charset="0"/>
              <a:ea typeface="Calibre" charset="0"/>
              <a:cs typeface="Calibre" charset="0"/>
            </a:endParaRPr>
          </a:p>
          <a:p>
            <a:pPr algn="l">
              <a:lnSpc>
                <a:spcPct val="100000"/>
              </a:lnSpc>
              <a:spcBef>
                <a:spcPts val="225"/>
              </a:spcBef>
            </a:pPr>
            <a:r>
              <a:rPr lang="en-US" sz="825" spc="53" dirty="0">
                <a:solidFill>
                  <a:schemeClr val="bg1"/>
                </a:solidFill>
                <a:latin typeface="Calibre" charset="0"/>
                <a:ea typeface="Calibre" charset="0"/>
                <a:cs typeface="Calibre" charset="0"/>
              </a:rPr>
              <a:t>Arlington, Virginia </a:t>
            </a:r>
          </a:p>
          <a:p>
            <a:pPr algn="l">
              <a:lnSpc>
                <a:spcPct val="100000"/>
              </a:lnSpc>
              <a:spcBef>
                <a:spcPts val="225"/>
              </a:spcBef>
            </a:pPr>
            <a:r>
              <a:rPr lang="en-US" sz="825" spc="53" dirty="0" err="1">
                <a:solidFill>
                  <a:schemeClr val="bg1"/>
                </a:solidFill>
                <a:latin typeface="Calibre" charset="0"/>
                <a:ea typeface="Calibre" charset="0"/>
                <a:cs typeface="Calibre" charset="0"/>
              </a:rPr>
              <a:t>granttrainingcenter.com</a:t>
            </a:r>
            <a:endParaRPr lang="en-US" sz="825" spc="53" dirty="0">
              <a:solidFill>
                <a:schemeClr val="bg1"/>
              </a:solidFill>
              <a:latin typeface="Calibre" charset="0"/>
              <a:ea typeface="Calibre" charset="0"/>
              <a:cs typeface="Calibre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9775C7-2F19-484A-AEBF-7740723D732E}" type="datetimeFigureOut">
              <a:rPr lang="en-US" smtClean="0"/>
              <a:pPr/>
              <a:t>10/6/2022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6A6EE7-D806-F546-93C6-8D0D51A2490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Rectangle 9"/>
          <p:cNvSpPr/>
          <p:nvPr userDrawn="1"/>
        </p:nvSpPr>
        <p:spPr>
          <a:xfrm>
            <a:off x="0" y="4560"/>
            <a:ext cx="9144000" cy="5143500"/>
          </a:xfrm>
          <a:prstGeom prst="rect">
            <a:avLst/>
          </a:prstGeom>
          <a:solidFill>
            <a:srgbClr val="F1EA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 userDrawn="1"/>
        </p:nvSpPr>
        <p:spPr>
          <a:xfrm>
            <a:off x="0" y="4409694"/>
            <a:ext cx="9144000" cy="733806"/>
          </a:xfrm>
          <a:prstGeom prst="rect">
            <a:avLst/>
          </a:prstGeom>
          <a:solidFill>
            <a:srgbClr val="EAA6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89023" y="4665988"/>
            <a:ext cx="2087475" cy="250497"/>
          </a:xfrm>
          <a:prstGeom prst="rect">
            <a:avLst/>
          </a:prstGeom>
        </p:spPr>
      </p:pic>
      <p:sp>
        <p:nvSpPr>
          <p:cNvPr id="13" name="Subtitle 2"/>
          <p:cNvSpPr txBox="1">
            <a:spLocks/>
          </p:cNvSpPr>
          <p:nvPr userDrawn="1"/>
        </p:nvSpPr>
        <p:spPr>
          <a:xfrm>
            <a:off x="6828312" y="4528915"/>
            <a:ext cx="2089115" cy="524645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0000"/>
              </a:lnSpc>
              <a:spcBef>
                <a:spcPts val="225"/>
              </a:spcBef>
            </a:pPr>
            <a:r>
              <a:rPr lang="en-US" sz="825" spc="53" dirty="0">
                <a:solidFill>
                  <a:schemeClr val="bg1"/>
                </a:solidFill>
                <a:latin typeface="Calibre" charset="0"/>
                <a:ea typeface="Calibre" charset="0"/>
                <a:cs typeface="Calibre" charset="0"/>
              </a:rPr>
              <a:t>1901 N. Fort Myer Dr</a:t>
            </a:r>
            <a:r>
              <a:rPr lang="en-US" sz="825" spc="53" dirty="0" smtClean="0">
                <a:solidFill>
                  <a:schemeClr val="bg1"/>
                </a:solidFill>
                <a:latin typeface="Calibre" charset="0"/>
                <a:ea typeface="Calibre" charset="0"/>
                <a:cs typeface="Calibre" charset="0"/>
              </a:rPr>
              <a:t>., Suite</a:t>
            </a:r>
            <a:r>
              <a:rPr lang="en-US" sz="825" spc="53" baseline="0" dirty="0" smtClean="0">
                <a:solidFill>
                  <a:schemeClr val="bg1"/>
                </a:solidFill>
                <a:latin typeface="Calibre" charset="0"/>
                <a:ea typeface="Calibre" charset="0"/>
                <a:cs typeface="Calibre" charset="0"/>
              </a:rPr>
              <a:t> 1016</a:t>
            </a:r>
            <a:endParaRPr lang="en-US" sz="825" spc="53" dirty="0">
              <a:solidFill>
                <a:schemeClr val="bg1"/>
              </a:solidFill>
              <a:latin typeface="Calibre" charset="0"/>
              <a:ea typeface="Calibre" charset="0"/>
              <a:cs typeface="Calibre" charset="0"/>
            </a:endParaRPr>
          </a:p>
          <a:p>
            <a:pPr algn="l">
              <a:lnSpc>
                <a:spcPct val="100000"/>
              </a:lnSpc>
              <a:spcBef>
                <a:spcPts val="225"/>
              </a:spcBef>
            </a:pPr>
            <a:r>
              <a:rPr lang="en-US" sz="825" spc="53" dirty="0">
                <a:solidFill>
                  <a:schemeClr val="bg1"/>
                </a:solidFill>
                <a:latin typeface="Calibre" charset="0"/>
                <a:ea typeface="Calibre" charset="0"/>
                <a:cs typeface="Calibre" charset="0"/>
              </a:rPr>
              <a:t>Arlington, Virginia </a:t>
            </a:r>
          </a:p>
          <a:p>
            <a:pPr algn="l">
              <a:lnSpc>
                <a:spcPct val="100000"/>
              </a:lnSpc>
              <a:spcBef>
                <a:spcPts val="225"/>
              </a:spcBef>
            </a:pPr>
            <a:r>
              <a:rPr lang="en-US" sz="825" spc="53" dirty="0" err="1">
                <a:solidFill>
                  <a:schemeClr val="bg1"/>
                </a:solidFill>
                <a:latin typeface="Calibre" charset="0"/>
                <a:ea typeface="Calibre" charset="0"/>
                <a:cs typeface="Calibre" charset="0"/>
              </a:rPr>
              <a:t>granttrainingcenter.com</a:t>
            </a:r>
            <a:endParaRPr lang="en-US" sz="825" spc="53" dirty="0">
              <a:solidFill>
                <a:schemeClr val="bg1"/>
              </a:solidFill>
              <a:latin typeface="Calibre" charset="0"/>
              <a:ea typeface="Calibre" charset="0"/>
              <a:cs typeface="Calibre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9775C7-2F19-484A-AEBF-7740723D732E}" type="datetimeFigureOut">
              <a:rPr lang="en-US" smtClean="0"/>
              <a:pPr/>
              <a:t>10/6/2022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6A6EE7-D806-F546-93C6-8D0D51A2490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Rectangle 5"/>
          <p:cNvSpPr/>
          <p:nvPr userDrawn="1"/>
        </p:nvSpPr>
        <p:spPr>
          <a:xfrm>
            <a:off x="0" y="4560"/>
            <a:ext cx="9144000" cy="5143500"/>
          </a:xfrm>
          <a:prstGeom prst="rect">
            <a:avLst/>
          </a:prstGeom>
          <a:solidFill>
            <a:srgbClr val="F1EA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0" y="4409694"/>
            <a:ext cx="9144000" cy="733806"/>
          </a:xfrm>
          <a:prstGeom prst="rect">
            <a:avLst/>
          </a:prstGeom>
          <a:solidFill>
            <a:srgbClr val="EAA6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89023" y="4665988"/>
            <a:ext cx="2087475" cy="250497"/>
          </a:xfrm>
          <a:prstGeom prst="rect">
            <a:avLst/>
          </a:prstGeom>
        </p:spPr>
      </p:pic>
      <p:sp>
        <p:nvSpPr>
          <p:cNvPr id="9" name="Subtitle 2"/>
          <p:cNvSpPr txBox="1">
            <a:spLocks/>
          </p:cNvSpPr>
          <p:nvPr userDrawn="1"/>
        </p:nvSpPr>
        <p:spPr>
          <a:xfrm>
            <a:off x="6828312" y="4528915"/>
            <a:ext cx="2089115" cy="524645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0000"/>
              </a:lnSpc>
              <a:spcBef>
                <a:spcPts val="225"/>
              </a:spcBef>
            </a:pPr>
            <a:r>
              <a:rPr lang="en-US" sz="825" spc="53" dirty="0">
                <a:solidFill>
                  <a:schemeClr val="bg1"/>
                </a:solidFill>
                <a:latin typeface="Calibre" charset="0"/>
                <a:ea typeface="Calibre" charset="0"/>
                <a:cs typeface="Calibre" charset="0"/>
              </a:rPr>
              <a:t>1901 N. Fort Myer Dr</a:t>
            </a:r>
            <a:r>
              <a:rPr lang="en-US" sz="825" spc="53" dirty="0" smtClean="0">
                <a:solidFill>
                  <a:schemeClr val="bg1"/>
                </a:solidFill>
                <a:latin typeface="Calibre" charset="0"/>
                <a:ea typeface="Calibre" charset="0"/>
                <a:cs typeface="Calibre" charset="0"/>
              </a:rPr>
              <a:t>., Suite</a:t>
            </a:r>
            <a:r>
              <a:rPr lang="en-US" sz="825" spc="53" baseline="0" dirty="0" smtClean="0">
                <a:solidFill>
                  <a:schemeClr val="bg1"/>
                </a:solidFill>
                <a:latin typeface="Calibre" charset="0"/>
                <a:ea typeface="Calibre" charset="0"/>
                <a:cs typeface="Calibre" charset="0"/>
              </a:rPr>
              <a:t> 1016</a:t>
            </a:r>
            <a:endParaRPr lang="en-US" sz="825" spc="53" dirty="0">
              <a:solidFill>
                <a:schemeClr val="bg1"/>
              </a:solidFill>
              <a:latin typeface="Calibre" charset="0"/>
              <a:ea typeface="Calibre" charset="0"/>
              <a:cs typeface="Calibre" charset="0"/>
            </a:endParaRPr>
          </a:p>
          <a:p>
            <a:pPr algn="l">
              <a:lnSpc>
                <a:spcPct val="100000"/>
              </a:lnSpc>
              <a:spcBef>
                <a:spcPts val="225"/>
              </a:spcBef>
            </a:pPr>
            <a:r>
              <a:rPr lang="en-US" sz="825" spc="53" dirty="0">
                <a:solidFill>
                  <a:schemeClr val="bg1"/>
                </a:solidFill>
                <a:latin typeface="Calibre" charset="0"/>
                <a:ea typeface="Calibre" charset="0"/>
                <a:cs typeface="Calibre" charset="0"/>
              </a:rPr>
              <a:t>Arlington, Virginia </a:t>
            </a:r>
          </a:p>
          <a:p>
            <a:pPr algn="l">
              <a:lnSpc>
                <a:spcPct val="100000"/>
              </a:lnSpc>
              <a:spcBef>
                <a:spcPts val="225"/>
              </a:spcBef>
            </a:pPr>
            <a:r>
              <a:rPr lang="en-US" sz="825" spc="53" dirty="0" err="1">
                <a:solidFill>
                  <a:schemeClr val="bg1"/>
                </a:solidFill>
                <a:latin typeface="Calibre" charset="0"/>
                <a:ea typeface="Calibre" charset="0"/>
                <a:cs typeface="Calibre" charset="0"/>
              </a:rPr>
              <a:t>granttrainingcenter.com</a:t>
            </a:r>
            <a:endParaRPr lang="en-US" sz="825" spc="53" dirty="0">
              <a:solidFill>
                <a:schemeClr val="bg1"/>
              </a:solidFill>
              <a:latin typeface="Calibre" charset="0"/>
              <a:ea typeface="Calibre" charset="0"/>
              <a:cs typeface="Calibre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9775C7-2F19-484A-AEBF-7740723D732E}" type="datetimeFigureOut">
              <a:rPr lang="en-US" smtClean="0"/>
              <a:pPr/>
              <a:t>10/6/2022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6A6EE7-D806-F546-93C6-8D0D51A2490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Rectangle 4"/>
          <p:cNvSpPr/>
          <p:nvPr userDrawn="1"/>
        </p:nvSpPr>
        <p:spPr>
          <a:xfrm>
            <a:off x="0" y="4560"/>
            <a:ext cx="9144000" cy="5143500"/>
          </a:xfrm>
          <a:prstGeom prst="rect">
            <a:avLst/>
          </a:prstGeom>
          <a:solidFill>
            <a:srgbClr val="F1EA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 userDrawn="1"/>
        </p:nvSpPr>
        <p:spPr>
          <a:xfrm>
            <a:off x="0" y="4409694"/>
            <a:ext cx="9144000" cy="733806"/>
          </a:xfrm>
          <a:prstGeom prst="rect">
            <a:avLst/>
          </a:prstGeom>
          <a:solidFill>
            <a:srgbClr val="EAA6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89023" y="4665988"/>
            <a:ext cx="2087475" cy="250497"/>
          </a:xfrm>
          <a:prstGeom prst="rect">
            <a:avLst/>
          </a:prstGeom>
        </p:spPr>
      </p:pic>
      <p:sp>
        <p:nvSpPr>
          <p:cNvPr id="8" name="Subtitle 2"/>
          <p:cNvSpPr txBox="1">
            <a:spLocks/>
          </p:cNvSpPr>
          <p:nvPr userDrawn="1"/>
        </p:nvSpPr>
        <p:spPr>
          <a:xfrm>
            <a:off x="6828312" y="4528915"/>
            <a:ext cx="2089115" cy="524645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0000"/>
              </a:lnSpc>
              <a:spcBef>
                <a:spcPts val="225"/>
              </a:spcBef>
            </a:pPr>
            <a:r>
              <a:rPr lang="en-US" sz="825" spc="53" dirty="0">
                <a:solidFill>
                  <a:schemeClr val="bg1"/>
                </a:solidFill>
                <a:latin typeface="Calibre" charset="0"/>
                <a:ea typeface="Calibre" charset="0"/>
                <a:cs typeface="Calibre" charset="0"/>
              </a:rPr>
              <a:t>1901 N. Fort Myer Dr</a:t>
            </a:r>
            <a:r>
              <a:rPr lang="en-US" sz="825" spc="53" dirty="0" smtClean="0">
                <a:solidFill>
                  <a:schemeClr val="bg1"/>
                </a:solidFill>
                <a:latin typeface="Calibre" charset="0"/>
                <a:ea typeface="Calibre" charset="0"/>
                <a:cs typeface="Calibre" charset="0"/>
              </a:rPr>
              <a:t>., Suite</a:t>
            </a:r>
            <a:r>
              <a:rPr lang="en-US" sz="825" spc="53" baseline="0" dirty="0" smtClean="0">
                <a:solidFill>
                  <a:schemeClr val="bg1"/>
                </a:solidFill>
                <a:latin typeface="Calibre" charset="0"/>
                <a:ea typeface="Calibre" charset="0"/>
                <a:cs typeface="Calibre" charset="0"/>
              </a:rPr>
              <a:t> 1016</a:t>
            </a:r>
            <a:endParaRPr lang="en-US" sz="825" spc="53" dirty="0">
              <a:solidFill>
                <a:schemeClr val="bg1"/>
              </a:solidFill>
              <a:latin typeface="Calibre" charset="0"/>
              <a:ea typeface="Calibre" charset="0"/>
              <a:cs typeface="Calibre" charset="0"/>
            </a:endParaRPr>
          </a:p>
          <a:p>
            <a:pPr algn="l">
              <a:lnSpc>
                <a:spcPct val="100000"/>
              </a:lnSpc>
              <a:spcBef>
                <a:spcPts val="225"/>
              </a:spcBef>
            </a:pPr>
            <a:r>
              <a:rPr lang="en-US" sz="825" spc="53" dirty="0">
                <a:solidFill>
                  <a:schemeClr val="bg1"/>
                </a:solidFill>
                <a:latin typeface="Calibre" charset="0"/>
                <a:ea typeface="Calibre" charset="0"/>
                <a:cs typeface="Calibre" charset="0"/>
              </a:rPr>
              <a:t>Arlington, Virginia </a:t>
            </a:r>
          </a:p>
          <a:p>
            <a:pPr algn="l">
              <a:lnSpc>
                <a:spcPct val="100000"/>
              </a:lnSpc>
              <a:spcBef>
                <a:spcPts val="225"/>
              </a:spcBef>
            </a:pPr>
            <a:r>
              <a:rPr lang="en-US" sz="825" spc="53" dirty="0" err="1">
                <a:solidFill>
                  <a:schemeClr val="bg1"/>
                </a:solidFill>
                <a:latin typeface="Calibre" charset="0"/>
                <a:ea typeface="Calibre" charset="0"/>
                <a:cs typeface="Calibre" charset="0"/>
              </a:rPr>
              <a:t>granttrainingcenter.com</a:t>
            </a:r>
            <a:endParaRPr lang="en-US" sz="825" spc="53" dirty="0">
              <a:solidFill>
                <a:schemeClr val="bg1"/>
              </a:solidFill>
              <a:latin typeface="Calibre" charset="0"/>
              <a:ea typeface="Calibre" charset="0"/>
              <a:cs typeface="Calibre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9775C7-2F19-484A-AEBF-7740723D732E}" type="datetimeFigureOut">
              <a:rPr lang="en-US" smtClean="0"/>
              <a:pPr/>
              <a:t>10/6/2022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6A6EE7-D806-F546-93C6-8D0D51A2490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Rectangle 7"/>
          <p:cNvSpPr/>
          <p:nvPr userDrawn="1"/>
        </p:nvSpPr>
        <p:spPr>
          <a:xfrm>
            <a:off x="0" y="4560"/>
            <a:ext cx="9144000" cy="5143500"/>
          </a:xfrm>
          <a:prstGeom prst="rect">
            <a:avLst/>
          </a:prstGeom>
          <a:solidFill>
            <a:srgbClr val="F1EA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 userDrawn="1"/>
        </p:nvSpPr>
        <p:spPr>
          <a:xfrm>
            <a:off x="0" y="4409694"/>
            <a:ext cx="9144000" cy="733806"/>
          </a:xfrm>
          <a:prstGeom prst="rect">
            <a:avLst/>
          </a:prstGeom>
          <a:solidFill>
            <a:srgbClr val="EAA6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89023" y="4665988"/>
            <a:ext cx="2087475" cy="250497"/>
          </a:xfrm>
          <a:prstGeom prst="rect">
            <a:avLst/>
          </a:prstGeom>
        </p:spPr>
      </p:pic>
      <p:sp>
        <p:nvSpPr>
          <p:cNvPr id="11" name="Subtitle 2"/>
          <p:cNvSpPr txBox="1">
            <a:spLocks/>
          </p:cNvSpPr>
          <p:nvPr userDrawn="1"/>
        </p:nvSpPr>
        <p:spPr>
          <a:xfrm>
            <a:off x="6828312" y="4528915"/>
            <a:ext cx="2089115" cy="524645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0000"/>
              </a:lnSpc>
              <a:spcBef>
                <a:spcPts val="225"/>
              </a:spcBef>
            </a:pPr>
            <a:r>
              <a:rPr lang="en-US" sz="825" spc="53" dirty="0">
                <a:solidFill>
                  <a:schemeClr val="bg1"/>
                </a:solidFill>
                <a:latin typeface="Calibre" charset="0"/>
                <a:ea typeface="Calibre" charset="0"/>
                <a:cs typeface="Calibre" charset="0"/>
              </a:rPr>
              <a:t>1901 N. Fort Myer Dr</a:t>
            </a:r>
            <a:r>
              <a:rPr lang="en-US" sz="825" spc="53" dirty="0" smtClean="0">
                <a:solidFill>
                  <a:schemeClr val="bg1"/>
                </a:solidFill>
                <a:latin typeface="Calibre" charset="0"/>
                <a:ea typeface="Calibre" charset="0"/>
                <a:cs typeface="Calibre" charset="0"/>
              </a:rPr>
              <a:t>., Suite</a:t>
            </a:r>
            <a:r>
              <a:rPr lang="en-US" sz="825" spc="53" baseline="0" dirty="0" smtClean="0">
                <a:solidFill>
                  <a:schemeClr val="bg1"/>
                </a:solidFill>
                <a:latin typeface="Calibre" charset="0"/>
                <a:ea typeface="Calibre" charset="0"/>
                <a:cs typeface="Calibre" charset="0"/>
              </a:rPr>
              <a:t> 1016</a:t>
            </a:r>
            <a:endParaRPr lang="en-US" sz="825" spc="53" dirty="0">
              <a:solidFill>
                <a:schemeClr val="bg1"/>
              </a:solidFill>
              <a:latin typeface="Calibre" charset="0"/>
              <a:ea typeface="Calibre" charset="0"/>
              <a:cs typeface="Calibre" charset="0"/>
            </a:endParaRPr>
          </a:p>
          <a:p>
            <a:pPr algn="l">
              <a:lnSpc>
                <a:spcPct val="100000"/>
              </a:lnSpc>
              <a:spcBef>
                <a:spcPts val="225"/>
              </a:spcBef>
            </a:pPr>
            <a:r>
              <a:rPr lang="en-US" sz="825" spc="53" dirty="0">
                <a:solidFill>
                  <a:schemeClr val="bg1"/>
                </a:solidFill>
                <a:latin typeface="Calibre" charset="0"/>
                <a:ea typeface="Calibre" charset="0"/>
                <a:cs typeface="Calibre" charset="0"/>
              </a:rPr>
              <a:t>Arlington, Virginia </a:t>
            </a:r>
          </a:p>
          <a:p>
            <a:pPr algn="l">
              <a:lnSpc>
                <a:spcPct val="100000"/>
              </a:lnSpc>
              <a:spcBef>
                <a:spcPts val="225"/>
              </a:spcBef>
            </a:pPr>
            <a:r>
              <a:rPr lang="en-US" sz="825" spc="53" dirty="0" err="1">
                <a:solidFill>
                  <a:schemeClr val="bg1"/>
                </a:solidFill>
                <a:latin typeface="Calibre" charset="0"/>
                <a:ea typeface="Calibre" charset="0"/>
                <a:cs typeface="Calibre" charset="0"/>
              </a:rPr>
              <a:t>granttrainingcenter.com</a:t>
            </a:r>
            <a:endParaRPr lang="en-US" sz="825" spc="53" dirty="0">
              <a:solidFill>
                <a:schemeClr val="bg1"/>
              </a:solidFill>
              <a:latin typeface="Calibre" charset="0"/>
              <a:ea typeface="Calibre" charset="0"/>
              <a:cs typeface="Calibre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9775C7-2F19-484A-AEBF-7740723D732E}" type="datetimeFigureOut">
              <a:rPr lang="en-US" smtClean="0"/>
              <a:pPr/>
              <a:t>10/6/2022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6A6EE7-D806-F546-93C6-8D0D51A2490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Rectangle 7"/>
          <p:cNvSpPr/>
          <p:nvPr userDrawn="1"/>
        </p:nvSpPr>
        <p:spPr>
          <a:xfrm>
            <a:off x="0" y="4560"/>
            <a:ext cx="9144000" cy="5143500"/>
          </a:xfrm>
          <a:prstGeom prst="rect">
            <a:avLst/>
          </a:prstGeom>
          <a:solidFill>
            <a:srgbClr val="F1EA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 userDrawn="1"/>
        </p:nvSpPr>
        <p:spPr>
          <a:xfrm>
            <a:off x="0" y="4409694"/>
            <a:ext cx="9144000" cy="733806"/>
          </a:xfrm>
          <a:prstGeom prst="rect">
            <a:avLst/>
          </a:prstGeom>
          <a:solidFill>
            <a:srgbClr val="EAA6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89023" y="4665988"/>
            <a:ext cx="2087475" cy="250497"/>
          </a:xfrm>
          <a:prstGeom prst="rect">
            <a:avLst/>
          </a:prstGeom>
        </p:spPr>
      </p:pic>
      <p:sp>
        <p:nvSpPr>
          <p:cNvPr id="11" name="Subtitle 2"/>
          <p:cNvSpPr txBox="1">
            <a:spLocks/>
          </p:cNvSpPr>
          <p:nvPr userDrawn="1"/>
        </p:nvSpPr>
        <p:spPr>
          <a:xfrm>
            <a:off x="6828312" y="4528915"/>
            <a:ext cx="2089115" cy="524645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0000"/>
              </a:lnSpc>
              <a:spcBef>
                <a:spcPts val="225"/>
              </a:spcBef>
            </a:pPr>
            <a:r>
              <a:rPr lang="en-US" sz="825" spc="53" dirty="0">
                <a:solidFill>
                  <a:schemeClr val="bg1"/>
                </a:solidFill>
                <a:latin typeface="Calibre" charset="0"/>
                <a:ea typeface="Calibre" charset="0"/>
                <a:cs typeface="Calibre" charset="0"/>
              </a:rPr>
              <a:t>1901 N. Fort Myer Dr</a:t>
            </a:r>
            <a:r>
              <a:rPr lang="en-US" sz="825" spc="53" dirty="0" smtClean="0">
                <a:solidFill>
                  <a:schemeClr val="bg1"/>
                </a:solidFill>
                <a:latin typeface="Calibre" charset="0"/>
                <a:ea typeface="Calibre" charset="0"/>
                <a:cs typeface="Calibre" charset="0"/>
              </a:rPr>
              <a:t>., Suite</a:t>
            </a:r>
            <a:r>
              <a:rPr lang="en-US" sz="825" spc="53" baseline="0" dirty="0" smtClean="0">
                <a:solidFill>
                  <a:schemeClr val="bg1"/>
                </a:solidFill>
                <a:latin typeface="Calibre" charset="0"/>
                <a:ea typeface="Calibre" charset="0"/>
                <a:cs typeface="Calibre" charset="0"/>
              </a:rPr>
              <a:t> 1016</a:t>
            </a:r>
            <a:endParaRPr lang="en-US" sz="825" spc="53" dirty="0">
              <a:solidFill>
                <a:schemeClr val="bg1"/>
              </a:solidFill>
              <a:latin typeface="Calibre" charset="0"/>
              <a:ea typeface="Calibre" charset="0"/>
              <a:cs typeface="Calibre" charset="0"/>
            </a:endParaRPr>
          </a:p>
          <a:p>
            <a:pPr algn="l">
              <a:lnSpc>
                <a:spcPct val="100000"/>
              </a:lnSpc>
              <a:spcBef>
                <a:spcPts val="225"/>
              </a:spcBef>
            </a:pPr>
            <a:r>
              <a:rPr lang="en-US" sz="825" spc="53" dirty="0">
                <a:solidFill>
                  <a:schemeClr val="bg1"/>
                </a:solidFill>
                <a:latin typeface="Calibre" charset="0"/>
                <a:ea typeface="Calibre" charset="0"/>
                <a:cs typeface="Calibre" charset="0"/>
              </a:rPr>
              <a:t>Arlington, Virginia </a:t>
            </a:r>
          </a:p>
          <a:p>
            <a:pPr algn="l">
              <a:lnSpc>
                <a:spcPct val="100000"/>
              </a:lnSpc>
              <a:spcBef>
                <a:spcPts val="225"/>
              </a:spcBef>
            </a:pPr>
            <a:r>
              <a:rPr lang="en-US" sz="825" spc="53" dirty="0" err="1">
                <a:solidFill>
                  <a:schemeClr val="bg1"/>
                </a:solidFill>
                <a:latin typeface="Calibre" charset="0"/>
                <a:ea typeface="Calibre" charset="0"/>
                <a:cs typeface="Calibre" charset="0"/>
              </a:rPr>
              <a:t>granttrainingcenter.com</a:t>
            </a:r>
            <a:endParaRPr lang="en-US" sz="825" spc="53" dirty="0">
              <a:solidFill>
                <a:schemeClr val="bg1"/>
              </a:solidFill>
              <a:latin typeface="Calibre" charset="0"/>
              <a:ea typeface="Calibre" charset="0"/>
              <a:cs typeface="Calibre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4560"/>
            <a:ext cx="9144000" cy="5143500"/>
          </a:xfrm>
          <a:prstGeom prst="rect">
            <a:avLst/>
          </a:prstGeom>
          <a:solidFill>
            <a:srgbClr val="F1EA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9775C7-2F19-484A-AEBF-7740723D732E}" type="datetimeFigureOut">
              <a:rPr lang="en-US" smtClean="0"/>
              <a:pPr/>
              <a:t>10/6/2022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6A6EE7-D806-F546-93C6-8D0D51A2490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Rectangle 7"/>
          <p:cNvSpPr/>
          <p:nvPr userDrawn="1"/>
        </p:nvSpPr>
        <p:spPr>
          <a:xfrm>
            <a:off x="0" y="4409694"/>
            <a:ext cx="9144000" cy="733806"/>
          </a:xfrm>
          <a:prstGeom prst="rect">
            <a:avLst/>
          </a:prstGeom>
          <a:solidFill>
            <a:srgbClr val="EAA6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89023" y="4665988"/>
            <a:ext cx="2087475" cy="250497"/>
          </a:xfrm>
          <a:prstGeom prst="rect">
            <a:avLst/>
          </a:prstGeom>
        </p:spPr>
      </p:pic>
      <p:sp>
        <p:nvSpPr>
          <p:cNvPr id="10" name="Subtitle 2"/>
          <p:cNvSpPr txBox="1">
            <a:spLocks/>
          </p:cNvSpPr>
          <p:nvPr userDrawn="1"/>
        </p:nvSpPr>
        <p:spPr>
          <a:xfrm>
            <a:off x="6828312" y="4528915"/>
            <a:ext cx="2089115" cy="524645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0000"/>
              </a:lnSpc>
              <a:spcBef>
                <a:spcPts val="225"/>
              </a:spcBef>
            </a:pPr>
            <a:r>
              <a:rPr lang="en-US" sz="825" spc="53" dirty="0">
                <a:solidFill>
                  <a:schemeClr val="bg1"/>
                </a:solidFill>
                <a:latin typeface="Calibre" charset="0"/>
                <a:ea typeface="Calibre" charset="0"/>
                <a:cs typeface="Calibre" charset="0"/>
              </a:rPr>
              <a:t>1901 N. Fort Myer Dr</a:t>
            </a:r>
            <a:r>
              <a:rPr lang="en-US" sz="825" spc="53" dirty="0" smtClean="0">
                <a:solidFill>
                  <a:schemeClr val="bg1"/>
                </a:solidFill>
                <a:latin typeface="Calibre" charset="0"/>
                <a:ea typeface="Calibre" charset="0"/>
                <a:cs typeface="Calibre" charset="0"/>
              </a:rPr>
              <a:t>., Suite</a:t>
            </a:r>
            <a:r>
              <a:rPr lang="en-US" sz="825" spc="53" baseline="0" dirty="0" smtClean="0">
                <a:solidFill>
                  <a:schemeClr val="bg1"/>
                </a:solidFill>
                <a:latin typeface="Calibre" charset="0"/>
                <a:ea typeface="Calibre" charset="0"/>
                <a:cs typeface="Calibre" charset="0"/>
              </a:rPr>
              <a:t> 1016</a:t>
            </a:r>
            <a:endParaRPr lang="en-US" sz="825" spc="53" dirty="0">
              <a:solidFill>
                <a:schemeClr val="bg1"/>
              </a:solidFill>
              <a:latin typeface="Calibre" charset="0"/>
              <a:ea typeface="Calibre" charset="0"/>
              <a:cs typeface="Calibre" charset="0"/>
            </a:endParaRPr>
          </a:p>
          <a:p>
            <a:pPr algn="l">
              <a:lnSpc>
                <a:spcPct val="100000"/>
              </a:lnSpc>
              <a:spcBef>
                <a:spcPts val="225"/>
              </a:spcBef>
            </a:pPr>
            <a:r>
              <a:rPr lang="en-US" sz="825" spc="53" dirty="0">
                <a:solidFill>
                  <a:schemeClr val="bg1"/>
                </a:solidFill>
                <a:latin typeface="Calibre" charset="0"/>
                <a:ea typeface="Calibre" charset="0"/>
                <a:cs typeface="Calibre" charset="0"/>
              </a:rPr>
              <a:t>Arlington, Virginia </a:t>
            </a:r>
          </a:p>
          <a:p>
            <a:pPr algn="l">
              <a:lnSpc>
                <a:spcPct val="100000"/>
              </a:lnSpc>
              <a:spcBef>
                <a:spcPts val="225"/>
              </a:spcBef>
            </a:pPr>
            <a:r>
              <a:rPr lang="en-US" sz="825" spc="53" dirty="0" err="1">
                <a:solidFill>
                  <a:schemeClr val="bg1"/>
                </a:solidFill>
                <a:latin typeface="Calibre" charset="0"/>
                <a:ea typeface="Calibre" charset="0"/>
                <a:cs typeface="Calibre" charset="0"/>
              </a:rPr>
              <a:t>granttrainingcenter.com</a:t>
            </a:r>
            <a:endParaRPr lang="en-US" sz="825" spc="53" dirty="0">
              <a:solidFill>
                <a:schemeClr val="bg1"/>
              </a:solidFill>
              <a:latin typeface="Calibre" charset="0"/>
              <a:ea typeface="Calibre" charset="0"/>
              <a:cs typeface="Calibre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029015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b="1" kern="1200">
          <a:solidFill>
            <a:schemeClr val="tx1"/>
          </a:solidFill>
          <a:latin typeface="+mn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j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j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j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j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j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6" Type="http://schemas.openxmlformats.org/officeDocument/2006/relationships/hyperlink" Target="https://granttrainingcenter.com/blog/abstract-first-impression-seals-fate/" TargetMode="External"/><Relationship Id="rId5" Type="http://schemas.openxmlformats.org/officeDocument/2006/relationships/hyperlink" Target="https://granttrainingcenter.com/blog/important-part-application-specific-aims-page/" TargetMode="External"/><Relationship Id="rId4" Type="http://schemas.openxmlformats.org/officeDocument/2006/relationships/hyperlink" Target="https://granttrainingcenter.com/blog/important-part-nsf-proposal-summary-page/" TargetMode="Externa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4" Type="http://schemas.openxmlformats.org/officeDocument/2006/relationships/hyperlink" Target="https://granttrainingcenter.com/blog/writing-compelling-need-statement/" TargetMode="Externa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m/url?sa=i&amp;rct=j&amp;q=&amp;esrc=s&amp;source=images&amp;cd=&amp;cad=rja&amp;uact=8&amp;docid=PGWe4J7X62jWOM&amp;tbnid=b5Y_ASk1vHvE2M:&amp;ved=0CAQQjB0&amp;url=http://voice123.com/blog/philosophy/setting-smart-voice-over-goals/&amp;ei=PvBoU478A8zpoATPz4LoDw&amp;bvm=bv.65788261,d.aWc&amp;psig=AFQjCNEqeW8jztFMzutcLgx-_bL2fOZdWg&amp;ust=1399472541586465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4" Type="http://schemas.openxmlformats.org/officeDocument/2006/relationships/hyperlink" Target="https://granttrainingcenter.com/blog/developing-smart-objectives/" TargetMode="Externa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4" Type="http://schemas.openxmlformats.org/officeDocument/2006/relationships/hyperlink" Target="https://granttrainingcenter.com/blog/evaluation-measuring-success/" TargetMode="Externa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Relationship Id="rId4" Type="http://schemas.openxmlformats.org/officeDocument/2006/relationships/hyperlink" Target="https://granttrainingcenter.com/blog/justifying-proposal-budget/" TargetMode="Externa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2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0" y="4409694"/>
            <a:ext cx="9144000" cy="733806"/>
          </a:xfrm>
          <a:prstGeom prst="rect">
            <a:avLst/>
          </a:prstGeom>
          <a:solidFill>
            <a:srgbClr val="EAA6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0039" y="1959499"/>
            <a:ext cx="6630124" cy="590550"/>
          </a:xfrm>
        </p:spPr>
        <p:txBody>
          <a:bodyPr>
            <a:normAutofit/>
          </a:bodyPr>
          <a:lstStyle/>
          <a:p>
            <a:pPr algn="l"/>
            <a:r>
              <a:rPr lang="en-US" sz="3225" spc="143" dirty="0" smtClean="0">
                <a:solidFill>
                  <a:srgbClr val="504740"/>
                </a:solidFill>
                <a:latin typeface="Calibri Light" pitchFamily="34" charset="0"/>
                <a:ea typeface="Calibre Thin" charset="0"/>
                <a:cs typeface="Calibre Thin" charset="0"/>
              </a:rPr>
              <a:t>Project Strategy &amp; Design</a:t>
            </a:r>
            <a:endParaRPr lang="en-US" sz="3225" spc="143" dirty="0">
              <a:solidFill>
                <a:srgbClr val="504740"/>
              </a:solidFill>
              <a:latin typeface="Calibri Light" pitchFamily="34" charset="0"/>
              <a:ea typeface="Calibre Thin" charset="0"/>
              <a:cs typeface="Calibre Thin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8719" y="2601697"/>
            <a:ext cx="5744660" cy="367210"/>
          </a:xfrm>
        </p:spPr>
        <p:txBody>
          <a:bodyPr>
            <a:noAutofit/>
          </a:bodyPr>
          <a:lstStyle/>
          <a:p>
            <a:pPr algn="l"/>
            <a:r>
              <a:rPr lang="en-US" sz="2100" spc="105" dirty="0">
                <a:solidFill>
                  <a:srgbClr val="504740"/>
                </a:solidFill>
                <a:latin typeface="Calibri Light" pitchFamily="34" charset="0"/>
                <a:ea typeface="Calibre Thin" charset="0"/>
                <a:cs typeface="Calibre Thin" charset="0"/>
              </a:rPr>
              <a:t>Professional Grant Development Workshop</a:t>
            </a:r>
          </a:p>
        </p:txBody>
      </p:sp>
      <p:cxnSp>
        <p:nvCxnSpPr>
          <p:cNvPr id="8" name="Straight Connector 7"/>
          <p:cNvCxnSpPr>
            <a:cxnSpLocks/>
          </p:cNvCxnSpPr>
          <p:nvPr/>
        </p:nvCxnSpPr>
        <p:spPr>
          <a:xfrm>
            <a:off x="389021" y="2528346"/>
            <a:ext cx="4752854" cy="0"/>
          </a:xfrm>
          <a:prstGeom prst="line">
            <a:avLst/>
          </a:prstGeom>
          <a:ln w="19050">
            <a:solidFill>
              <a:srgbClr val="91816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Subtitle 2"/>
          <p:cNvSpPr txBox="1">
            <a:spLocks/>
          </p:cNvSpPr>
          <p:nvPr/>
        </p:nvSpPr>
        <p:spPr>
          <a:xfrm>
            <a:off x="6930164" y="4528915"/>
            <a:ext cx="1987264" cy="524645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0000"/>
              </a:lnSpc>
              <a:spcBef>
                <a:spcPts val="225"/>
              </a:spcBef>
            </a:pPr>
            <a:r>
              <a:rPr lang="en-US" sz="825" spc="53" dirty="0">
                <a:solidFill>
                  <a:schemeClr val="bg1"/>
                </a:solidFill>
                <a:latin typeface="Calibre" charset="0"/>
                <a:ea typeface="Calibre" charset="0"/>
                <a:cs typeface="Calibre" charset="0"/>
              </a:rPr>
              <a:t>1901 N. Fort Myer Dr</a:t>
            </a:r>
            <a:r>
              <a:rPr lang="en-US" sz="825" spc="53" dirty="0" smtClean="0">
                <a:solidFill>
                  <a:schemeClr val="bg1"/>
                </a:solidFill>
                <a:latin typeface="Calibre" charset="0"/>
                <a:ea typeface="Calibre" charset="0"/>
                <a:cs typeface="Calibre" charset="0"/>
              </a:rPr>
              <a:t>., Suite 1016</a:t>
            </a:r>
            <a:endParaRPr lang="en-US" sz="825" spc="53" dirty="0">
              <a:solidFill>
                <a:schemeClr val="bg1"/>
              </a:solidFill>
              <a:latin typeface="Calibre" charset="0"/>
              <a:ea typeface="Calibre" charset="0"/>
              <a:cs typeface="Calibre" charset="0"/>
            </a:endParaRPr>
          </a:p>
          <a:p>
            <a:pPr algn="l">
              <a:lnSpc>
                <a:spcPct val="100000"/>
              </a:lnSpc>
              <a:spcBef>
                <a:spcPts val="225"/>
              </a:spcBef>
            </a:pPr>
            <a:r>
              <a:rPr lang="en-US" sz="825" spc="53" dirty="0">
                <a:solidFill>
                  <a:schemeClr val="bg1"/>
                </a:solidFill>
                <a:latin typeface="Calibre" charset="0"/>
                <a:ea typeface="Calibre" charset="0"/>
                <a:cs typeface="Calibre" charset="0"/>
              </a:rPr>
              <a:t>Arlington, Virginia </a:t>
            </a:r>
          </a:p>
          <a:p>
            <a:pPr algn="l">
              <a:lnSpc>
                <a:spcPct val="100000"/>
              </a:lnSpc>
              <a:spcBef>
                <a:spcPts val="225"/>
              </a:spcBef>
            </a:pPr>
            <a:r>
              <a:rPr lang="en-US" sz="825" spc="53" dirty="0" err="1">
                <a:solidFill>
                  <a:schemeClr val="bg1"/>
                </a:solidFill>
                <a:latin typeface="Calibre" charset="0"/>
                <a:ea typeface="Calibre" charset="0"/>
                <a:cs typeface="Calibre" charset="0"/>
              </a:rPr>
              <a:t>granttrainingcenter.com</a:t>
            </a:r>
            <a:endParaRPr lang="en-US" sz="825" spc="53" dirty="0">
              <a:solidFill>
                <a:schemeClr val="bg1"/>
              </a:solidFill>
              <a:latin typeface="Calibre" charset="0"/>
              <a:ea typeface="Calibre" charset="0"/>
              <a:cs typeface="Calibre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021" y="4665988"/>
            <a:ext cx="2087479" cy="250497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030337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Content Placeholder 19"/>
          <p:cNvSpPr>
            <a:spLocks noGrp="1"/>
          </p:cNvSpPr>
          <p:nvPr>
            <p:ph idx="1"/>
          </p:nvPr>
        </p:nvSpPr>
        <p:spPr>
          <a:xfrm>
            <a:off x="673224" y="1113587"/>
            <a:ext cx="8147248" cy="3292157"/>
          </a:xfrm>
          <a:ln>
            <a:noFill/>
          </a:ln>
          <a:effectLst/>
        </p:spPr>
        <p:txBody>
          <a:bodyPr>
            <a:noAutofit/>
          </a:bodyPr>
          <a:lstStyle/>
          <a:p>
            <a:pPr marL="0" lvl="1" indent="-342900">
              <a:spcBef>
                <a:spcPts val="0"/>
              </a:spcBef>
              <a:spcAft>
                <a:spcPts val="1200"/>
              </a:spcAft>
              <a:buSzPct val="80000"/>
              <a:buNone/>
              <a:tabLst>
                <a:tab pos="1714500" algn="l"/>
              </a:tabLst>
              <a:defRPr/>
            </a:pPr>
            <a:r>
              <a:rPr lang="en-US" sz="2600" b="1" dirty="0" smtClean="0">
                <a:solidFill>
                  <a:srgbClr val="27A7D4"/>
                </a:solidFill>
              </a:rPr>
              <a:t>1a. Find the right program for you and your idea</a:t>
            </a:r>
          </a:p>
          <a:p>
            <a:pPr marL="457200" lvl="1" indent="-365760">
              <a:spcBef>
                <a:spcPts val="0"/>
              </a:spcBef>
              <a:spcAft>
                <a:spcPts val="0"/>
              </a:spcAft>
              <a:buSzPct val="80000"/>
              <a:tabLst>
                <a:tab pos="1714500" algn="l"/>
              </a:tabLst>
              <a:defRPr/>
            </a:pPr>
            <a:r>
              <a:rPr lang="en-US" sz="2400" b="1" dirty="0" smtClean="0">
                <a:solidFill>
                  <a:srgbClr val="91816F"/>
                </a:solidFill>
              </a:rPr>
              <a:t>Main purpose of program (funding priorities) </a:t>
            </a:r>
          </a:p>
          <a:p>
            <a:pPr marL="914400" lvl="2" indent="-365760">
              <a:spcBef>
                <a:spcPts val="0"/>
              </a:spcBef>
              <a:spcAft>
                <a:spcPts val="1800"/>
              </a:spcAft>
              <a:buSzPct val="80000"/>
              <a:tabLst>
                <a:tab pos="1714500" algn="l"/>
              </a:tabLst>
              <a:defRPr/>
            </a:pPr>
            <a:r>
              <a:rPr lang="en-US" sz="2400" dirty="0" smtClean="0">
                <a:solidFill>
                  <a:srgbClr val="91816F"/>
                </a:solidFill>
              </a:rPr>
              <a:t>Does your idea fit in mainstream or on the fringe?</a:t>
            </a:r>
          </a:p>
          <a:p>
            <a:pPr marL="457200" lvl="1" indent="-365760">
              <a:spcBef>
                <a:spcPts val="0"/>
              </a:spcBef>
              <a:spcAft>
                <a:spcPts val="0"/>
              </a:spcAft>
              <a:buSzPct val="80000"/>
              <a:tabLst>
                <a:tab pos="1714500" algn="l"/>
              </a:tabLst>
              <a:defRPr/>
            </a:pPr>
            <a:r>
              <a:rPr lang="en-US" sz="2400" b="1" dirty="0" smtClean="0">
                <a:solidFill>
                  <a:srgbClr val="91816F"/>
                </a:solidFill>
              </a:rPr>
              <a:t>Find abstracts of previously funded projects</a:t>
            </a:r>
          </a:p>
          <a:p>
            <a:pPr marL="914400" lvl="2" indent="-365760">
              <a:spcBef>
                <a:spcPts val="0"/>
              </a:spcBef>
              <a:spcAft>
                <a:spcPts val="1800"/>
              </a:spcAft>
              <a:buSzPct val="80000"/>
              <a:tabLst>
                <a:tab pos="1714500" algn="l"/>
              </a:tabLst>
              <a:defRPr/>
            </a:pPr>
            <a:r>
              <a:rPr lang="en-US" sz="2400" dirty="0" smtClean="0">
                <a:solidFill>
                  <a:srgbClr val="91816F"/>
                </a:solidFill>
              </a:rPr>
              <a:t>Great source of information</a:t>
            </a:r>
          </a:p>
          <a:p>
            <a:pPr marL="457200" lvl="1" indent="-365760">
              <a:spcBef>
                <a:spcPts val="0"/>
              </a:spcBef>
              <a:spcAft>
                <a:spcPts val="0"/>
              </a:spcAft>
              <a:buSzPct val="80000"/>
              <a:tabLst>
                <a:tab pos="1714500" algn="l"/>
              </a:tabLst>
              <a:defRPr/>
            </a:pPr>
            <a:r>
              <a:rPr lang="en-US" sz="2400" b="1" dirty="0" smtClean="0">
                <a:solidFill>
                  <a:srgbClr val="91816F"/>
                </a:solidFill>
              </a:rPr>
              <a:t>Call the Program Manager </a:t>
            </a:r>
          </a:p>
          <a:p>
            <a:pPr marL="914400" lvl="2" indent="-365760">
              <a:spcBef>
                <a:spcPts val="0"/>
              </a:spcBef>
              <a:spcAft>
                <a:spcPts val="1800"/>
              </a:spcAft>
              <a:buSzPct val="80000"/>
              <a:tabLst>
                <a:tab pos="1714500" algn="l"/>
              </a:tabLst>
              <a:defRPr/>
            </a:pPr>
            <a:r>
              <a:rPr lang="en-US" sz="2400" dirty="0" smtClean="0">
                <a:solidFill>
                  <a:srgbClr val="91816F"/>
                </a:solidFill>
              </a:rPr>
              <a:t>To discuss your idea relative to the program priorities</a:t>
            </a:r>
            <a:endParaRPr lang="en-US" sz="2400" dirty="0">
              <a:solidFill>
                <a:srgbClr val="91816F"/>
              </a:solidFill>
            </a:endParaRPr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395288" y="811597"/>
            <a:ext cx="8065144" cy="355997"/>
          </a:xfrm>
          <a:prstGeom prst="rect">
            <a:avLst/>
          </a:prstGeom>
        </p:spPr>
        <p:txBody>
          <a:bodyPr anchor="ctr"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fontAlgn="auto">
              <a:lnSpc>
                <a:spcPts val="57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s-HN" sz="2800" b="1" dirty="0" smtClean="0">
              <a:solidFill>
                <a:schemeClr val="tx2">
                  <a:lumMod val="60000"/>
                  <a:lumOff val="40000"/>
                </a:schemeClr>
              </a:solidFill>
              <a:latin typeface="Plantagenet Cherokee" pitchFamily="18" charset="0"/>
            </a:endParaRPr>
          </a:p>
        </p:txBody>
      </p:sp>
      <p:sp>
        <p:nvSpPr>
          <p:cNvPr id="7" name="1 Título"/>
          <p:cNvSpPr txBox="1">
            <a:spLocks/>
          </p:cNvSpPr>
          <p:nvPr/>
        </p:nvSpPr>
        <p:spPr bwMode="auto">
          <a:xfrm>
            <a:off x="281380" y="335403"/>
            <a:ext cx="8298542" cy="4052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3200" b="1" dirty="0" smtClean="0">
                <a:solidFill>
                  <a:srgbClr val="3A332E"/>
                </a:solidFill>
                <a:ea typeface="Calibre Medium" charset="0"/>
                <a:cs typeface="Calibre Medium" charset="0"/>
              </a:rPr>
              <a:t>Ten Things You Must Do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Content Placeholder 19"/>
          <p:cNvSpPr>
            <a:spLocks noGrp="1"/>
          </p:cNvSpPr>
          <p:nvPr>
            <p:ph idx="1"/>
          </p:nvPr>
        </p:nvSpPr>
        <p:spPr>
          <a:xfrm>
            <a:off x="673224" y="1059581"/>
            <a:ext cx="8147248" cy="3346163"/>
          </a:xfrm>
          <a:ln>
            <a:noFill/>
          </a:ln>
          <a:effectLst/>
        </p:spPr>
        <p:txBody>
          <a:bodyPr>
            <a:noAutofit/>
          </a:bodyPr>
          <a:lstStyle/>
          <a:p>
            <a:pPr marL="0" lvl="1">
              <a:spcBef>
                <a:spcPts val="0"/>
              </a:spcBef>
              <a:spcAft>
                <a:spcPts val="1200"/>
              </a:spcAft>
              <a:buSzPct val="100000"/>
              <a:buNone/>
              <a:defRPr/>
            </a:pPr>
            <a:r>
              <a:rPr lang="en-US" sz="2600" b="1" dirty="0" smtClean="0">
                <a:solidFill>
                  <a:srgbClr val="27A7D4"/>
                </a:solidFill>
              </a:rPr>
              <a:t>1b. Find the right program for you and your idea</a:t>
            </a:r>
          </a:p>
          <a:p>
            <a:pPr marL="457200" lvl="1" indent="-365760">
              <a:spcBef>
                <a:spcPts val="0"/>
              </a:spcBef>
              <a:spcAft>
                <a:spcPts val="0"/>
              </a:spcAft>
              <a:buSzPct val="100000"/>
              <a:defRPr/>
            </a:pPr>
            <a:r>
              <a:rPr lang="en-US" sz="2400" b="1" dirty="0" smtClean="0">
                <a:solidFill>
                  <a:srgbClr val="91816F"/>
                </a:solidFill>
              </a:rPr>
              <a:t>Best approach </a:t>
            </a:r>
          </a:p>
          <a:p>
            <a:pPr marL="914400" lvl="2" indent="-365760">
              <a:spcBef>
                <a:spcPts val="0"/>
              </a:spcBef>
              <a:spcAft>
                <a:spcPts val="1800"/>
              </a:spcAft>
              <a:buSzPct val="100000"/>
              <a:defRPr/>
            </a:pPr>
            <a:r>
              <a:rPr lang="en-US" sz="2400" dirty="0" smtClean="0">
                <a:solidFill>
                  <a:srgbClr val="91816F"/>
                </a:solidFill>
              </a:rPr>
              <a:t>Find a program in your area, determine its priorities, </a:t>
            </a:r>
            <a:br>
              <a:rPr lang="en-US" sz="2400" dirty="0" smtClean="0">
                <a:solidFill>
                  <a:srgbClr val="91816F"/>
                </a:solidFill>
              </a:rPr>
            </a:br>
            <a:r>
              <a:rPr lang="en-US" sz="2400" dirty="0" smtClean="0">
                <a:solidFill>
                  <a:srgbClr val="91816F"/>
                </a:solidFill>
              </a:rPr>
              <a:t>then develop an idea</a:t>
            </a:r>
          </a:p>
          <a:p>
            <a:pPr marL="457200" lvl="1" indent="-365760">
              <a:spcBef>
                <a:spcPts val="0"/>
              </a:spcBef>
              <a:spcAft>
                <a:spcPts val="0"/>
              </a:spcAft>
              <a:buSzPct val="100000"/>
              <a:defRPr/>
            </a:pPr>
            <a:r>
              <a:rPr lang="en-US" sz="2400" b="1" dirty="0" smtClean="0">
                <a:solidFill>
                  <a:srgbClr val="91816F"/>
                </a:solidFill>
              </a:rPr>
              <a:t>Don’t waste time applying to the wrong program</a:t>
            </a:r>
          </a:p>
          <a:p>
            <a:pPr marL="914400" lvl="2" indent="-365760">
              <a:spcBef>
                <a:spcPts val="0"/>
              </a:spcBef>
              <a:spcAft>
                <a:spcPts val="1800"/>
              </a:spcAft>
              <a:buSzPct val="100000"/>
              <a:defRPr/>
            </a:pPr>
            <a:r>
              <a:rPr lang="en-US" sz="2400" dirty="0" smtClean="0">
                <a:solidFill>
                  <a:srgbClr val="91816F"/>
                </a:solidFill>
              </a:rPr>
              <a:t>Square pegs do not fit in round holes</a:t>
            </a:r>
          </a:p>
          <a:p>
            <a:pPr marL="457200" lvl="1" indent="-365760">
              <a:spcBef>
                <a:spcPts val="0"/>
              </a:spcBef>
              <a:spcAft>
                <a:spcPts val="1800"/>
              </a:spcAft>
              <a:buSzPct val="100000"/>
              <a:defRPr/>
            </a:pPr>
            <a:r>
              <a:rPr lang="en-US" sz="2400" b="1" dirty="0" smtClean="0">
                <a:solidFill>
                  <a:srgbClr val="91816F"/>
                </a:solidFill>
              </a:rPr>
              <a:t>Eligibility restrictions?</a:t>
            </a:r>
            <a:endParaRPr lang="en-US" sz="2400" b="1" dirty="0">
              <a:solidFill>
                <a:srgbClr val="91816F"/>
              </a:solidFill>
            </a:endParaRPr>
          </a:p>
        </p:txBody>
      </p:sp>
      <p:sp>
        <p:nvSpPr>
          <p:cNvPr id="7" name="1 Título"/>
          <p:cNvSpPr txBox="1">
            <a:spLocks/>
          </p:cNvSpPr>
          <p:nvPr/>
        </p:nvSpPr>
        <p:spPr>
          <a:xfrm>
            <a:off x="395288" y="811597"/>
            <a:ext cx="8065144" cy="355997"/>
          </a:xfrm>
          <a:prstGeom prst="rect">
            <a:avLst/>
          </a:prstGeom>
        </p:spPr>
        <p:txBody>
          <a:bodyPr anchor="ctr"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fontAlgn="auto">
              <a:lnSpc>
                <a:spcPts val="57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s-HN" sz="2800" b="1" dirty="0" smtClean="0">
              <a:solidFill>
                <a:schemeClr val="tx2">
                  <a:lumMod val="60000"/>
                  <a:lumOff val="40000"/>
                </a:schemeClr>
              </a:solidFill>
              <a:latin typeface="Plantagenet Cherokee" pitchFamily="18" charset="0"/>
            </a:endParaRPr>
          </a:p>
        </p:txBody>
      </p:sp>
      <p:sp>
        <p:nvSpPr>
          <p:cNvPr id="8" name="1 Título"/>
          <p:cNvSpPr txBox="1">
            <a:spLocks/>
          </p:cNvSpPr>
          <p:nvPr/>
        </p:nvSpPr>
        <p:spPr bwMode="auto">
          <a:xfrm>
            <a:off x="281380" y="335403"/>
            <a:ext cx="8179052" cy="4052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3200" b="1" dirty="0" smtClean="0">
                <a:solidFill>
                  <a:srgbClr val="3A332E"/>
                </a:solidFill>
                <a:ea typeface="Calibre Medium" charset="0"/>
                <a:cs typeface="Calibre Medium" charset="0"/>
              </a:rPr>
              <a:t>Ten Things You Must </a:t>
            </a:r>
            <a:r>
              <a:rPr lang="en-US" sz="3200" b="1" dirty="0" smtClean="0">
                <a:solidFill>
                  <a:srgbClr val="3A332E"/>
                </a:solidFill>
                <a:ea typeface="Calibre Medium" charset="0"/>
                <a:cs typeface="Calibre Medium" charset="0"/>
              </a:rPr>
              <a:t>Do (cont.)</a:t>
            </a:r>
            <a:endParaRPr lang="en-US" sz="3200" b="1" dirty="0" smtClean="0">
              <a:solidFill>
                <a:srgbClr val="3A332E"/>
              </a:solidFill>
              <a:ea typeface="Calibre Medium" charset="0"/>
              <a:cs typeface="Calibre Medium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Content Placeholder 19"/>
          <p:cNvSpPr>
            <a:spLocks noGrp="1"/>
          </p:cNvSpPr>
          <p:nvPr>
            <p:ph idx="1"/>
          </p:nvPr>
        </p:nvSpPr>
        <p:spPr>
          <a:xfrm>
            <a:off x="673224" y="1113588"/>
            <a:ext cx="8147248" cy="3274344"/>
          </a:xfrm>
          <a:ln>
            <a:noFill/>
          </a:ln>
          <a:effectLst/>
        </p:spPr>
        <p:txBody>
          <a:bodyPr>
            <a:normAutofit/>
          </a:bodyPr>
          <a:lstStyle/>
          <a:p>
            <a:pPr marL="0" lvl="1" indent="-396875">
              <a:spcBef>
                <a:spcPts val="0"/>
              </a:spcBef>
              <a:spcAft>
                <a:spcPts val="1800"/>
              </a:spcAft>
              <a:buSzPct val="100000"/>
              <a:buNone/>
              <a:defRPr/>
            </a:pPr>
            <a:r>
              <a:rPr lang="en-US" sz="2600" b="1" dirty="0" smtClean="0">
                <a:solidFill>
                  <a:srgbClr val="27A7D4"/>
                </a:solidFill>
              </a:rPr>
              <a:t>2. Become a “Student” of the RFA/RFP</a:t>
            </a:r>
          </a:p>
          <a:p>
            <a:pPr marL="457200" lvl="1" indent="-365760">
              <a:spcBef>
                <a:spcPts val="0"/>
              </a:spcBef>
              <a:spcAft>
                <a:spcPts val="1800"/>
              </a:spcAft>
              <a:buSzPct val="100000"/>
              <a:defRPr/>
            </a:pPr>
            <a:r>
              <a:rPr lang="en-US" sz="2400" b="1" dirty="0" smtClean="0">
                <a:solidFill>
                  <a:srgbClr val="91816F"/>
                </a:solidFill>
              </a:rPr>
              <a:t>Understand the main goals of the program</a:t>
            </a:r>
          </a:p>
          <a:p>
            <a:pPr marL="457200" lvl="1" indent="-365760">
              <a:spcBef>
                <a:spcPts val="0"/>
              </a:spcBef>
              <a:spcAft>
                <a:spcPts val="1800"/>
              </a:spcAft>
              <a:buSzPct val="100000"/>
              <a:defRPr/>
            </a:pPr>
            <a:r>
              <a:rPr lang="en-US" sz="2400" b="1" dirty="0" smtClean="0">
                <a:solidFill>
                  <a:srgbClr val="91816F"/>
                </a:solidFill>
              </a:rPr>
              <a:t>Does your idea fit within these goals?</a:t>
            </a:r>
          </a:p>
          <a:p>
            <a:pPr marL="457200" lvl="1" indent="-365760">
              <a:spcBef>
                <a:spcPts val="0"/>
              </a:spcBef>
              <a:spcAft>
                <a:spcPts val="1800"/>
              </a:spcAft>
              <a:buSzPct val="100000"/>
              <a:defRPr/>
            </a:pPr>
            <a:r>
              <a:rPr lang="en-US" sz="2400" b="1" dirty="0" smtClean="0">
                <a:solidFill>
                  <a:srgbClr val="91816F"/>
                </a:solidFill>
              </a:rPr>
              <a:t>Don’t hesitate to call the Program Manager</a:t>
            </a:r>
          </a:p>
          <a:p>
            <a:pPr marL="457200" lvl="1" indent="-365760">
              <a:spcBef>
                <a:spcPts val="0"/>
              </a:spcBef>
              <a:spcAft>
                <a:spcPts val="2400"/>
              </a:spcAft>
              <a:buSzPct val="100000"/>
              <a:defRPr/>
            </a:pPr>
            <a:r>
              <a:rPr lang="en-US" sz="2400" b="1" dirty="0" smtClean="0">
                <a:solidFill>
                  <a:srgbClr val="91816F"/>
                </a:solidFill>
              </a:rPr>
              <a:t>Understand the directions outlined in the RFA/RFP</a:t>
            </a:r>
          </a:p>
        </p:txBody>
      </p:sp>
      <p:sp>
        <p:nvSpPr>
          <p:cNvPr id="4" name="1 Título"/>
          <p:cNvSpPr txBox="1">
            <a:spLocks/>
          </p:cNvSpPr>
          <p:nvPr/>
        </p:nvSpPr>
        <p:spPr bwMode="auto">
          <a:xfrm>
            <a:off x="281380" y="335403"/>
            <a:ext cx="8179052" cy="4052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3200" b="1" dirty="0" smtClean="0">
                <a:solidFill>
                  <a:srgbClr val="3A332E"/>
                </a:solidFill>
                <a:ea typeface="Calibre Medium" charset="0"/>
                <a:cs typeface="Calibre Medium" charset="0"/>
              </a:rPr>
              <a:t>Ten Things You Must </a:t>
            </a:r>
            <a:r>
              <a:rPr lang="en-US" sz="3200" b="1" dirty="0" smtClean="0">
                <a:solidFill>
                  <a:srgbClr val="3A332E"/>
                </a:solidFill>
                <a:ea typeface="Calibre Medium" charset="0"/>
                <a:cs typeface="Calibre Medium" charset="0"/>
              </a:rPr>
              <a:t>Do (cont.)</a:t>
            </a:r>
            <a:endParaRPr lang="en-US" sz="3200" b="1" dirty="0" smtClean="0">
              <a:solidFill>
                <a:srgbClr val="3A332E"/>
              </a:solidFill>
              <a:ea typeface="Calibre Medium" charset="0"/>
              <a:cs typeface="Calibre Medium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19"/>
          <p:cNvSpPr txBox="1">
            <a:spLocks/>
          </p:cNvSpPr>
          <p:nvPr/>
        </p:nvSpPr>
        <p:spPr>
          <a:xfrm>
            <a:off x="673224" y="1167594"/>
            <a:ext cx="8147248" cy="3078342"/>
          </a:xfrm>
          <a:prstGeom prst="rect">
            <a:avLst/>
          </a:prstGeom>
          <a:ln>
            <a:noFill/>
          </a:ln>
          <a:effectLst/>
        </p:spPr>
        <p:txBody>
          <a:bodyPr/>
          <a:lstStyle/>
          <a:p>
            <a:pPr marL="0" marR="0" lvl="1" indent="-365760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Pct val="100000"/>
              <a:buFont typeface="Arial" charset="0"/>
              <a:buNone/>
              <a:tabLst/>
              <a:defRPr/>
            </a:pPr>
            <a:r>
              <a:rPr kumimoji="0" lang="en-US" sz="2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27A7D4"/>
                </a:solidFill>
                <a:effectLst/>
                <a:uLnTx/>
                <a:uFillTx/>
                <a:latin typeface="+mj-lt"/>
              </a:rPr>
              <a:t>3. Develop a timeline for proposal preparation</a:t>
            </a:r>
          </a:p>
          <a:p>
            <a:pPr marL="457200" marR="0" lvl="1" indent="-457200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Pct val="100000"/>
              <a:buFont typeface="Arial" pitchFamily="34" charset="0"/>
              <a:buChar char="•"/>
              <a:tabLst/>
              <a:defRPr/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91816F"/>
                </a:solidFill>
                <a:effectLst/>
                <a:uLnTx/>
                <a:uFillTx/>
                <a:latin typeface="+mj-lt"/>
              </a:rPr>
              <a:t>The timeline should allow for completion of proposal</a:t>
            </a:r>
            <a:r>
              <a:rPr kumimoji="0" lang="en-US" sz="2400" i="0" u="none" strike="noStrike" kern="1200" cap="none" spc="0" normalizeH="0" baseline="0" noProof="0" dirty="0" smtClean="0">
                <a:ln>
                  <a:noFill/>
                </a:ln>
                <a:solidFill>
                  <a:srgbClr val="91816F"/>
                </a:solidFill>
                <a:effectLst/>
                <a:uLnTx/>
                <a:uFillTx/>
                <a:latin typeface="+mj-lt"/>
              </a:rPr>
              <a:t> </a:t>
            </a:r>
          </a:p>
          <a:p>
            <a:pPr lvl="2" indent="-457200" eaLnBrk="0" fontAlgn="base" hangingPunct="0">
              <a:spcAft>
                <a:spcPts val="1800"/>
              </a:spcAft>
              <a:buSzPct val="100000"/>
              <a:buFont typeface="Arial" pitchFamily="34" charset="0"/>
              <a:buChar char="•"/>
              <a:defRPr/>
            </a:pPr>
            <a:r>
              <a:rPr kumimoji="0" lang="en-US" sz="2400" i="0" u="none" strike="noStrike" kern="1200" cap="none" spc="0" normalizeH="0" baseline="0" noProof="0" dirty="0" smtClean="0">
                <a:ln>
                  <a:noFill/>
                </a:ln>
                <a:solidFill>
                  <a:srgbClr val="91816F"/>
                </a:solidFill>
                <a:effectLst/>
                <a:uLnTx/>
                <a:uFillTx/>
                <a:latin typeface="+mj-lt"/>
              </a:rPr>
              <a:t>2 weeks before submission deadline</a:t>
            </a:r>
          </a:p>
          <a:p>
            <a:pPr marL="457200" marR="0" lvl="1" indent="-365760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Pct val="100000"/>
              <a:buFont typeface="Arial" pitchFamily="34" charset="0"/>
              <a:buChar char="•"/>
              <a:tabLst/>
              <a:defRPr/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91816F"/>
                </a:solidFill>
                <a:effectLst/>
                <a:uLnTx/>
                <a:uFillTx/>
                <a:latin typeface="+mj-lt"/>
              </a:rPr>
              <a:t>If you rush preparation of the proposal, it will show</a:t>
            </a:r>
          </a:p>
          <a:p>
            <a:pPr marR="0" lvl="2" indent="-365760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Tx/>
              <a:buSzPct val="100000"/>
              <a:buFont typeface="Arial" pitchFamily="34" charset="0"/>
              <a:buChar char="•"/>
              <a:tabLst/>
              <a:defRPr/>
            </a:pPr>
            <a:r>
              <a:rPr kumimoji="0" lang="en-US" sz="2400" i="0" u="none" strike="noStrike" kern="1200" cap="none" spc="0" normalizeH="0" baseline="0" noProof="0" dirty="0" smtClean="0">
                <a:ln>
                  <a:noFill/>
                </a:ln>
                <a:solidFill>
                  <a:srgbClr val="91816F"/>
                </a:solidFill>
                <a:effectLst/>
                <a:uLnTx/>
                <a:uFillTx/>
                <a:latin typeface="+mj-lt"/>
              </a:rPr>
              <a:t>Reviewers will notice and will not be kind</a:t>
            </a:r>
            <a:endParaRPr kumimoji="0" lang="en-US" sz="2400" i="0" u="none" strike="noStrike" kern="1200" cap="none" spc="0" normalizeH="0" baseline="0" noProof="0" dirty="0">
              <a:ln>
                <a:noFill/>
              </a:ln>
              <a:solidFill>
                <a:srgbClr val="91816F"/>
              </a:solidFill>
              <a:effectLst/>
              <a:uLnTx/>
              <a:uFillTx/>
              <a:latin typeface="+mj-lt"/>
            </a:endParaRPr>
          </a:p>
        </p:txBody>
      </p:sp>
      <p:sp>
        <p:nvSpPr>
          <p:cNvPr id="4" name="1 Título"/>
          <p:cNvSpPr txBox="1">
            <a:spLocks/>
          </p:cNvSpPr>
          <p:nvPr/>
        </p:nvSpPr>
        <p:spPr bwMode="auto">
          <a:xfrm>
            <a:off x="281380" y="335403"/>
            <a:ext cx="8179052" cy="4052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3200" b="1" dirty="0" smtClean="0">
                <a:solidFill>
                  <a:srgbClr val="3A332E"/>
                </a:solidFill>
                <a:ea typeface="Calibre Medium" charset="0"/>
                <a:cs typeface="Calibre Medium" charset="0"/>
              </a:rPr>
              <a:t>Ten Things You Must </a:t>
            </a:r>
            <a:r>
              <a:rPr lang="en-US" sz="3200" b="1" dirty="0" smtClean="0">
                <a:solidFill>
                  <a:srgbClr val="3A332E"/>
                </a:solidFill>
                <a:ea typeface="Calibre Medium" charset="0"/>
                <a:cs typeface="Calibre Medium" charset="0"/>
              </a:rPr>
              <a:t>Do (cont.)</a:t>
            </a:r>
            <a:endParaRPr lang="en-US" sz="3200" b="1" dirty="0" smtClean="0">
              <a:solidFill>
                <a:srgbClr val="3A332E"/>
              </a:solidFill>
              <a:ea typeface="Calibre Medium" charset="0"/>
              <a:cs typeface="Calibre Medium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19"/>
          <p:cNvSpPr txBox="1">
            <a:spLocks/>
          </p:cNvSpPr>
          <p:nvPr/>
        </p:nvSpPr>
        <p:spPr>
          <a:xfrm>
            <a:off x="673224" y="1113587"/>
            <a:ext cx="8147248" cy="3268407"/>
          </a:xfrm>
          <a:prstGeom prst="rect">
            <a:avLst/>
          </a:prstGeom>
          <a:ln>
            <a:noFill/>
          </a:ln>
          <a:effectLst/>
        </p:spPr>
        <p:txBody>
          <a:bodyPr/>
          <a:lstStyle/>
          <a:p>
            <a:pPr marL="0" marR="0" lvl="1" indent="-365760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Pct val="100000"/>
              <a:buFont typeface="Arial" charset="0"/>
              <a:buNone/>
              <a:tabLst/>
              <a:defRPr/>
            </a:pPr>
            <a:r>
              <a:rPr kumimoji="0" lang="en-US" sz="2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27A7D4"/>
                </a:solidFill>
                <a:effectLst/>
                <a:uLnTx/>
                <a:uFillTx/>
                <a:latin typeface="+mj-lt"/>
              </a:rPr>
              <a:t>4a. Understand criteria used to evaluate proposals</a:t>
            </a:r>
          </a:p>
          <a:p>
            <a:pPr marL="457200" marR="0" lvl="1" indent="-457200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Pct val="100000"/>
              <a:buFont typeface="Arial" pitchFamily="34" charset="0"/>
              <a:buChar char="•"/>
              <a:tabLst/>
              <a:defRPr/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91816F"/>
                </a:solidFill>
                <a:effectLst/>
                <a:uLnTx/>
                <a:uFillTx/>
                <a:latin typeface="+mj-lt"/>
              </a:rPr>
              <a:t>RFA/RFP normally contains the criteria 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91816F"/>
                </a:solidFill>
                <a:effectLst/>
                <a:uLnTx/>
                <a:uFillTx/>
                <a:latin typeface="+mj-lt"/>
              </a:rPr>
              <a:t>used by 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91816F"/>
                </a:solidFill>
                <a:effectLst/>
                <a:uLnTx/>
                <a:uFillTx/>
                <a:latin typeface="+mj-lt"/>
              </a:rPr>
              <a:t>reviewers 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91816F"/>
                </a:solidFill>
                <a:effectLst/>
                <a:uLnTx/>
                <a:uFillTx/>
                <a:latin typeface="+mj-lt"/>
              </a:rPr>
              <a:t/>
            </a:r>
            <a:b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91816F"/>
                </a:solidFill>
                <a:effectLst/>
                <a:uLnTx/>
                <a:uFillTx/>
                <a:latin typeface="+mj-lt"/>
              </a:rPr>
            </a:b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91816F"/>
                </a:solidFill>
                <a:effectLst/>
                <a:uLnTx/>
                <a:uFillTx/>
                <a:latin typeface="+mj-lt"/>
              </a:rPr>
              <a:t>to 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91816F"/>
                </a:solidFill>
                <a:effectLst/>
                <a:uLnTx/>
                <a:uFillTx/>
                <a:latin typeface="+mj-lt"/>
              </a:rPr>
              <a:t>evaluate your proposal</a:t>
            </a:r>
          </a:p>
          <a:p>
            <a:pPr marL="457200" marR="0" lvl="1" indent="-457200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Pct val="100000"/>
              <a:buFont typeface="Arial" pitchFamily="34" charset="0"/>
              <a:buChar char="•"/>
              <a:tabLst/>
              <a:defRPr/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91816F"/>
                </a:solidFill>
                <a:effectLst/>
                <a:uLnTx/>
                <a:uFillTx/>
                <a:latin typeface="+mj-lt"/>
              </a:rPr>
              <a:t>Understand criteria </a:t>
            </a:r>
            <a:r>
              <a:rPr kumimoji="0" lang="en-US" sz="2400" b="1" i="0" u="sng" strike="noStrike" kern="1200" cap="none" spc="0" normalizeH="0" baseline="0" noProof="0" dirty="0" smtClean="0">
                <a:ln>
                  <a:noFill/>
                </a:ln>
                <a:solidFill>
                  <a:srgbClr val="91816F"/>
                </a:solidFill>
                <a:effectLst/>
                <a:uLnTx/>
                <a:uFillTx/>
                <a:latin typeface="+mj-lt"/>
              </a:rPr>
              <a:t>BEFORE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91816F"/>
                </a:solidFill>
                <a:effectLst/>
                <a:uLnTx/>
                <a:uFillTx/>
                <a:latin typeface="+mj-lt"/>
              </a:rPr>
              <a:t> you begin preparing your proposal</a:t>
            </a:r>
          </a:p>
          <a:p>
            <a:pPr marL="457200" marR="0" lvl="1" indent="-457200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Pct val="100000"/>
              <a:buFont typeface="Arial" pitchFamily="34" charset="0"/>
              <a:buChar char="•"/>
              <a:tabLst/>
              <a:defRPr/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91816F"/>
                </a:solidFill>
                <a:effectLst/>
                <a:uLnTx/>
                <a:uFillTx/>
                <a:latin typeface="+mj-lt"/>
              </a:rPr>
              <a:t>Provides a greater understanding as to where to put the greatest efforts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91816F"/>
              </a:solidFill>
              <a:effectLst/>
              <a:uLnTx/>
              <a:uFillTx/>
              <a:latin typeface="+mj-lt"/>
            </a:endParaRPr>
          </a:p>
        </p:txBody>
      </p:sp>
      <p:sp>
        <p:nvSpPr>
          <p:cNvPr id="4" name="1 Título"/>
          <p:cNvSpPr txBox="1">
            <a:spLocks/>
          </p:cNvSpPr>
          <p:nvPr/>
        </p:nvSpPr>
        <p:spPr bwMode="auto">
          <a:xfrm>
            <a:off x="281380" y="335403"/>
            <a:ext cx="8179052" cy="4052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3200" b="1" dirty="0" smtClean="0">
                <a:solidFill>
                  <a:srgbClr val="3A332E"/>
                </a:solidFill>
                <a:ea typeface="Calibre Medium" charset="0"/>
                <a:cs typeface="Calibre Medium" charset="0"/>
              </a:rPr>
              <a:t>Ten Things You Must </a:t>
            </a:r>
            <a:r>
              <a:rPr lang="en-US" sz="3200" b="1" dirty="0" smtClean="0">
                <a:solidFill>
                  <a:srgbClr val="3A332E"/>
                </a:solidFill>
                <a:ea typeface="Calibre Medium" charset="0"/>
                <a:cs typeface="Calibre Medium" charset="0"/>
              </a:rPr>
              <a:t>Do (cont.)</a:t>
            </a:r>
            <a:endParaRPr lang="en-US" sz="3200" b="1" dirty="0" smtClean="0">
              <a:solidFill>
                <a:srgbClr val="3A332E"/>
              </a:solidFill>
              <a:ea typeface="Calibre Medium" charset="0"/>
              <a:cs typeface="Calibre Medium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Content Placeholder 19"/>
          <p:cNvSpPr>
            <a:spLocks noGrp="1"/>
          </p:cNvSpPr>
          <p:nvPr>
            <p:ph idx="1"/>
          </p:nvPr>
        </p:nvSpPr>
        <p:spPr>
          <a:xfrm>
            <a:off x="673224" y="1113588"/>
            <a:ext cx="8147248" cy="3078342"/>
          </a:xfrm>
          <a:ln>
            <a:noFill/>
          </a:ln>
          <a:effectLst/>
        </p:spPr>
        <p:txBody>
          <a:bodyPr>
            <a:normAutofit/>
          </a:bodyPr>
          <a:lstStyle/>
          <a:p>
            <a:pPr marL="0" lvl="1" indent="-365760">
              <a:spcBef>
                <a:spcPts val="0"/>
              </a:spcBef>
              <a:spcAft>
                <a:spcPts val="1200"/>
              </a:spcAft>
              <a:buSzPct val="100000"/>
              <a:buNone/>
              <a:defRPr/>
            </a:pPr>
            <a:r>
              <a:rPr lang="en-US" sz="2600" b="1" dirty="0" smtClean="0">
                <a:solidFill>
                  <a:srgbClr val="27A7D4"/>
                </a:solidFill>
              </a:rPr>
              <a:t>4b. Understand criteria used to evaluate proposals</a:t>
            </a:r>
          </a:p>
          <a:p>
            <a:pPr marL="457200" lvl="1" indent="-365760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SzPct val="100000"/>
              <a:defRPr/>
            </a:pPr>
            <a:r>
              <a:rPr lang="en-US" altLang="en-US" sz="2400" b="1" dirty="0" smtClean="0">
                <a:solidFill>
                  <a:srgbClr val="91816F"/>
                </a:solidFill>
              </a:rPr>
              <a:t>Review criteria typically includes:</a:t>
            </a:r>
          </a:p>
          <a:p>
            <a:pPr marL="914400" lvl="2" indent="-365760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SzPct val="100000"/>
              <a:defRPr/>
            </a:pPr>
            <a:r>
              <a:rPr lang="en-US" altLang="en-US" sz="2400" dirty="0" smtClean="0">
                <a:solidFill>
                  <a:srgbClr val="91816F"/>
                </a:solidFill>
              </a:rPr>
              <a:t>Scientific merit or Need-based</a:t>
            </a:r>
          </a:p>
          <a:p>
            <a:pPr marL="914400" lvl="2" indent="-365760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SzPct val="100000"/>
              <a:defRPr/>
            </a:pPr>
            <a:r>
              <a:rPr lang="en-US" altLang="en-US" sz="2400" dirty="0" smtClean="0">
                <a:solidFill>
                  <a:srgbClr val="91816F"/>
                </a:solidFill>
              </a:rPr>
              <a:t>Relevance to program priorities</a:t>
            </a:r>
          </a:p>
          <a:p>
            <a:pPr marL="914400" lvl="2" indent="-365760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SzPct val="100000"/>
              <a:defRPr/>
            </a:pPr>
            <a:r>
              <a:rPr lang="en-US" sz="2400" dirty="0" smtClean="0">
                <a:solidFill>
                  <a:srgbClr val="91816F"/>
                </a:solidFill>
              </a:rPr>
              <a:t>Qualifications of project personnel</a:t>
            </a:r>
          </a:p>
          <a:p>
            <a:pPr marL="914400" lvl="2" indent="-365760">
              <a:spcBef>
                <a:spcPts val="0"/>
              </a:spcBef>
              <a:spcAft>
                <a:spcPts val="1200"/>
              </a:spcAft>
              <a:buSzPct val="100000"/>
              <a:defRPr/>
            </a:pPr>
            <a:r>
              <a:rPr lang="en-US" sz="2400" dirty="0" smtClean="0">
                <a:solidFill>
                  <a:srgbClr val="91816F"/>
                </a:solidFill>
              </a:rPr>
              <a:t>Planning and administration of project</a:t>
            </a:r>
          </a:p>
        </p:txBody>
      </p:sp>
      <p:sp>
        <p:nvSpPr>
          <p:cNvPr id="4" name="1 Título"/>
          <p:cNvSpPr txBox="1">
            <a:spLocks/>
          </p:cNvSpPr>
          <p:nvPr/>
        </p:nvSpPr>
        <p:spPr bwMode="auto">
          <a:xfrm>
            <a:off x="281380" y="335403"/>
            <a:ext cx="8179052" cy="4052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3200" b="1" dirty="0" smtClean="0">
                <a:solidFill>
                  <a:srgbClr val="3A332E"/>
                </a:solidFill>
                <a:ea typeface="Calibre Medium" charset="0"/>
                <a:cs typeface="Calibre Medium" charset="0"/>
              </a:rPr>
              <a:t>Ten Things You Must </a:t>
            </a:r>
            <a:r>
              <a:rPr lang="en-US" sz="3200" b="1" dirty="0" smtClean="0">
                <a:solidFill>
                  <a:srgbClr val="3A332E"/>
                </a:solidFill>
                <a:ea typeface="Calibre Medium" charset="0"/>
                <a:cs typeface="Calibre Medium" charset="0"/>
              </a:rPr>
              <a:t>Do (cont.)</a:t>
            </a:r>
            <a:endParaRPr lang="en-US" sz="3200" b="1" dirty="0" smtClean="0">
              <a:solidFill>
                <a:srgbClr val="3A332E"/>
              </a:solidFill>
              <a:ea typeface="Calibre Medium" charset="0"/>
              <a:cs typeface="Calibre Medium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1 Título"/>
          <p:cNvSpPr txBox="1">
            <a:spLocks/>
          </p:cNvSpPr>
          <p:nvPr/>
        </p:nvSpPr>
        <p:spPr>
          <a:xfrm>
            <a:off x="395288" y="811597"/>
            <a:ext cx="8065144" cy="355997"/>
          </a:xfrm>
          <a:prstGeom prst="rect">
            <a:avLst/>
          </a:prstGeom>
        </p:spPr>
        <p:txBody>
          <a:bodyPr anchor="ctr"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fontAlgn="auto">
              <a:lnSpc>
                <a:spcPts val="57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2800" b="1" dirty="0" smtClean="0">
              <a:solidFill>
                <a:schemeClr val="tx2">
                  <a:lumMod val="60000"/>
                  <a:lumOff val="40000"/>
                </a:schemeClr>
              </a:solidFill>
              <a:latin typeface="Plantagenet Cherokee" pitchFamily="18" charset="0"/>
            </a:endParaRPr>
          </a:p>
        </p:txBody>
      </p:sp>
      <p:sp>
        <p:nvSpPr>
          <p:cNvPr id="9" name="Content Placeholder 19"/>
          <p:cNvSpPr txBox="1">
            <a:spLocks/>
          </p:cNvSpPr>
          <p:nvPr/>
        </p:nvSpPr>
        <p:spPr>
          <a:xfrm>
            <a:off x="673224" y="903134"/>
            <a:ext cx="8147248" cy="3456384"/>
          </a:xfrm>
          <a:prstGeom prst="rect">
            <a:avLst/>
          </a:prstGeom>
          <a:ln>
            <a:noFill/>
          </a:ln>
          <a:effectLst/>
        </p:spPr>
        <p:txBody>
          <a:bodyPr/>
          <a:lstStyle/>
          <a:p>
            <a:pPr marL="0" marR="0" lvl="1" indent="-365760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Pct val="80000"/>
              <a:buFont typeface="Arial" charset="0"/>
              <a:buNone/>
              <a:tabLst>
                <a:tab pos="1714500" algn="l"/>
              </a:tabLst>
              <a:defRPr/>
            </a:pPr>
            <a:r>
              <a:rPr kumimoji="0" lang="en-US" sz="2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27A7D4"/>
                </a:solidFill>
                <a:effectLst/>
                <a:uLnTx/>
                <a:uFillTx/>
                <a:latin typeface="+mj-lt"/>
              </a:rPr>
              <a:t>5a. Understand the review process and reviewers</a:t>
            </a:r>
            <a:endParaRPr kumimoji="0" lang="en-US" sz="2600" b="0" i="0" u="none" strike="noStrike" kern="1200" cap="none" spc="0" normalizeH="0" baseline="0" noProof="0" dirty="0" smtClean="0">
              <a:ln>
                <a:noFill/>
              </a:ln>
              <a:solidFill>
                <a:srgbClr val="27A7D4"/>
              </a:solidFill>
              <a:effectLst/>
              <a:uLnTx/>
              <a:uFillTx/>
              <a:latin typeface="+mj-lt"/>
            </a:endParaRPr>
          </a:p>
          <a:p>
            <a:pPr marL="457200" marR="0" lvl="1" indent="-457200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80000"/>
              <a:buFont typeface="Arial" pitchFamily="34" charset="0"/>
              <a:buChar char="•"/>
              <a:tabLst>
                <a:tab pos="1714500" algn="l"/>
              </a:tabLst>
              <a:defRPr/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91816F"/>
                </a:solidFill>
                <a:effectLst/>
                <a:uLnTx/>
                <a:uFillTx/>
                <a:latin typeface="+mj-lt"/>
              </a:rPr>
              <a:t>Reviewers are provided evaluation guidance</a:t>
            </a:r>
          </a:p>
          <a:p>
            <a:pPr lvl="2" indent="-457200">
              <a:spcBef>
                <a:spcPts val="0"/>
              </a:spcBef>
              <a:spcAft>
                <a:spcPts val="600"/>
              </a:spcAft>
              <a:buSzPct val="80000"/>
              <a:buFont typeface="Arial" pitchFamily="34" charset="0"/>
              <a:buChar char="•"/>
              <a:tabLst>
                <a:tab pos="1714500" algn="l"/>
              </a:tabLst>
              <a:defRPr/>
            </a:pPr>
            <a:r>
              <a:rPr lang="en-US" sz="2200" dirty="0" smtClean="0">
                <a:solidFill>
                  <a:srgbClr val="91816F"/>
                </a:solidFill>
                <a:latin typeface="+mj-lt"/>
              </a:rPr>
              <a:t>Use</a:t>
            </a:r>
            <a:r>
              <a:rPr kumimoji="0" lang="en-US" sz="2200" i="0" u="none" strike="noStrike" kern="1200" cap="none" spc="0" normalizeH="0" baseline="0" noProof="0" dirty="0" smtClean="0">
                <a:ln>
                  <a:noFill/>
                </a:ln>
                <a:solidFill>
                  <a:srgbClr val="91816F"/>
                </a:solidFill>
                <a:effectLst/>
                <a:uLnTx/>
                <a:uFillTx/>
                <a:latin typeface="+mj-lt"/>
              </a:rPr>
              <a:t> the criteria in the RFA</a:t>
            </a:r>
          </a:p>
          <a:p>
            <a:pPr marL="457200" marR="0" lvl="1" indent="-457200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Arial" pitchFamily="34" charset="0"/>
              <a:buChar char="•"/>
              <a:tabLst/>
              <a:defRPr/>
            </a:pPr>
            <a:r>
              <a:rPr kumimoji="0" lang="en-US" sz="2400" i="0" u="none" strike="noStrike" kern="1200" cap="none" spc="0" normalizeH="0" baseline="0" noProof="0" dirty="0" smtClean="0">
                <a:ln>
                  <a:noFill/>
                </a:ln>
                <a:solidFill>
                  <a:srgbClr val="91816F"/>
                </a:solidFill>
                <a:effectLst/>
                <a:uLnTx/>
                <a:uFillTx/>
                <a:latin typeface="+mj-lt"/>
              </a:rPr>
              <a:t> 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91816F"/>
                </a:solidFill>
                <a:effectLst/>
                <a:uLnTx/>
                <a:uFillTx/>
                <a:latin typeface="+mj-lt"/>
              </a:rPr>
              <a:t>Reviewers evaluate each proposal</a:t>
            </a:r>
          </a:p>
          <a:p>
            <a:pPr marL="914400" marR="0" lvl="2" indent="-457200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Pct val="100000"/>
              <a:buFont typeface="Arial" pitchFamily="34" charset="0"/>
              <a:buChar char="•"/>
              <a:tabLst/>
              <a:defRPr/>
            </a:pPr>
            <a:r>
              <a:rPr kumimoji="0" lang="en-US" sz="2200" i="0" u="none" strike="noStrike" kern="1200" cap="none" spc="0" normalizeH="0" baseline="0" noProof="0" dirty="0" smtClean="0">
                <a:ln>
                  <a:noFill/>
                </a:ln>
                <a:solidFill>
                  <a:srgbClr val="91816F"/>
                </a:solidFill>
                <a:effectLst/>
                <a:uLnTx/>
                <a:uFillTx/>
                <a:latin typeface="+mj-lt"/>
              </a:rPr>
              <a:t>Strengths, weaknesses, qualifications of personnel, </a:t>
            </a:r>
            <a:r>
              <a:rPr kumimoji="0" lang="en-US" sz="2200" i="0" u="none" strike="noStrike" kern="1200" cap="none" spc="0" normalizeH="0" baseline="0" noProof="0" dirty="0" smtClean="0">
                <a:ln>
                  <a:noFill/>
                </a:ln>
                <a:solidFill>
                  <a:srgbClr val="91816F"/>
                </a:solidFill>
                <a:effectLst/>
                <a:uLnTx/>
                <a:uFillTx/>
                <a:latin typeface="+mj-lt"/>
              </a:rPr>
              <a:t/>
            </a:r>
            <a:br>
              <a:rPr kumimoji="0" lang="en-US" sz="2200" i="0" u="none" strike="noStrike" kern="1200" cap="none" spc="0" normalizeH="0" baseline="0" noProof="0" dirty="0" smtClean="0">
                <a:ln>
                  <a:noFill/>
                </a:ln>
                <a:solidFill>
                  <a:srgbClr val="91816F"/>
                </a:solidFill>
                <a:effectLst/>
                <a:uLnTx/>
                <a:uFillTx/>
                <a:latin typeface="+mj-lt"/>
              </a:rPr>
            </a:br>
            <a:r>
              <a:rPr kumimoji="0" lang="en-US" sz="2200" i="0" u="none" strike="noStrike" kern="1200" cap="none" spc="0" normalizeH="0" baseline="0" noProof="0" dirty="0" smtClean="0">
                <a:ln>
                  <a:noFill/>
                </a:ln>
                <a:solidFill>
                  <a:srgbClr val="91816F"/>
                </a:solidFill>
                <a:effectLst/>
                <a:uLnTx/>
                <a:uFillTx/>
                <a:latin typeface="+mj-lt"/>
              </a:rPr>
              <a:t>probability </a:t>
            </a:r>
            <a:r>
              <a:rPr kumimoji="0" lang="en-US" sz="2200" i="0" u="none" strike="noStrike" kern="1200" cap="none" spc="0" normalizeH="0" baseline="0" noProof="0" dirty="0" smtClean="0">
                <a:ln>
                  <a:noFill/>
                </a:ln>
                <a:solidFill>
                  <a:srgbClr val="91816F"/>
                </a:solidFill>
                <a:effectLst/>
                <a:uLnTx/>
                <a:uFillTx/>
                <a:latin typeface="+mj-lt"/>
              </a:rPr>
              <a:t>of success, etc.</a:t>
            </a: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Pct val="100000"/>
              <a:buFont typeface="Arial" pitchFamily="34" charset="0"/>
              <a:buChar char="•"/>
              <a:tabLst/>
              <a:defRPr/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91816F"/>
                </a:solidFill>
                <a:effectLst/>
                <a:uLnTx/>
                <a:uFillTx/>
                <a:latin typeface="+mj-lt"/>
              </a:rPr>
              <a:t>Individual reviewers vs. group (review panel) scores</a:t>
            </a: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Pct val="100000"/>
              <a:buFont typeface="Arial" pitchFamily="34" charset="0"/>
              <a:buChar char="•"/>
              <a:tabLst/>
              <a:defRPr/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91816F"/>
                </a:solidFill>
                <a:effectLst/>
                <a:uLnTx/>
                <a:uFillTx/>
                <a:latin typeface="+mj-lt"/>
              </a:rPr>
              <a:t>Reviewers are looking for proposals they can champion 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91816F"/>
                </a:solidFill>
                <a:effectLst/>
                <a:uLnTx/>
                <a:uFillTx/>
                <a:latin typeface="+mj-lt"/>
              </a:rPr>
              <a:t>&amp; </a:t>
            </a:r>
            <a:b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91816F"/>
                </a:solidFill>
                <a:effectLst/>
                <a:uLnTx/>
                <a:uFillTx/>
                <a:latin typeface="+mj-lt"/>
              </a:rPr>
            </a:b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91816F"/>
                </a:solidFill>
                <a:effectLst/>
                <a:uLnTx/>
                <a:uFillTx/>
                <a:latin typeface="+mj-lt"/>
              </a:rPr>
              <a:t>for 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91816F"/>
                </a:solidFill>
                <a:effectLst/>
                <a:uLnTx/>
                <a:uFillTx/>
                <a:latin typeface="+mj-lt"/>
              </a:rPr>
              <a:t>those they can dismiss</a:t>
            </a:r>
          </a:p>
          <a:p>
            <a:pPr marL="0" marR="0" lvl="1" indent="-285750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Pct val="100000"/>
              <a:buFont typeface="Wingdings" pitchFamily="2" charset="2"/>
              <a:buChar char="v"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91816F"/>
              </a:solidFill>
              <a:effectLst/>
              <a:uLnTx/>
              <a:uFillTx/>
              <a:latin typeface="+mj-lt"/>
            </a:endParaRPr>
          </a:p>
        </p:txBody>
      </p:sp>
      <p:sp>
        <p:nvSpPr>
          <p:cNvPr id="5" name="1 Título"/>
          <p:cNvSpPr txBox="1">
            <a:spLocks/>
          </p:cNvSpPr>
          <p:nvPr/>
        </p:nvSpPr>
        <p:spPr bwMode="auto">
          <a:xfrm>
            <a:off x="281380" y="335403"/>
            <a:ext cx="8179052" cy="4052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3200" b="1" dirty="0" smtClean="0">
                <a:solidFill>
                  <a:srgbClr val="3A332E"/>
                </a:solidFill>
                <a:ea typeface="Calibre Medium" charset="0"/>
                <a:cs typeface="Calibre Medium" charset="0"/>
              </a:rPr>
              <a:t>Ten Things You Must </a:t>
            </a:r>
            <a:r>
              <a:rPr lang="en-US" sz="3200" b="1" dirty="0" smtClean="0">
                <a:solidFill>
                  <a:srgbClr val="3A332E"/>
                </a:solidFill>
                <a:ea typeface="Calibre Medium" charset="0"/>
                <a:cs typeface="Calibre Medium" charset="0"/>
              </a:rPr>
              <a:t>Do (cont.)</a:t>
            </a:r>
            <a:endParaRPr lang="en-US" sz="3200" b="1" dirty="0" smtClean="0">
              <a:solidFill>
                <a:srgbClr val="3A332E"/>
              </a:solidFill>
              <a:ea typeface="Calibre Medium" charset="0"/>
              <a:cs typeface="Calibre Medium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Content Placeholder 19"/>
          <p:cNvSpPr>
            <a:spLocks noGrp="1"/>
          </p:cNvSpPr>
          <p:nvPr>
            <p:ph idx="1"/>
          </p:nvPr>
        </p:nvSpPr>
        <p:spPr>
          <a:xfrm>
            <a:off x="673224" y="1113588"/>
            <a:ext cx="8147248" cy="3078342"/>
          </a:xfrm>
          <a:ln>
            <a:noFill/>
          </a:ln>
          <a:effectLst/>
        </p:spPr>
        <p:txBody>
          <a:bodyPr>
            <a:noAutofit/>
          </a:bodyPr>
          <a:lstStyle/>
          <a:p>
            <a:pPr marL="0" lvl="1" indent="-36576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ct val="100000"/>
              <a:buNone/>
              <a:defRPr/>
            </a:pPr>
            <a:r>
              <a:rPr lang="en-US" sz="2600" b="1" dirty="0" smtClean="0">
                <a:solidFill>
                  <a:srgbClr val="27A7D4"/>
                </a:solidFill>
              </a:rPr>
              <a:t>5b. Understand the review process and reviewers</a:t>
            </a:r>
          </a:p>
          <a:p>
            <a:pPr marL="457200" lvl="1" indent="-36576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ct val="100000"/>
              <a:defRPr/>
            </a:pPr>
            <a:r>
              <a:rPr lang="en-US" sz="2400" b="1" dirty="0" smtClean="0">
                <a:solidFill>
                  <a:srgbClr val="91816F"/>
                </a:solidFill>
              </a:rPr>
              <a:t>Each reviewer may be assigned 10 to 25 proposals</a:t>
            </a:r>
          </a:p>
          <a:p>
            <a:pPr marL="457200" lvl="1" indent="-36576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ct val="100000"/>
              <a:defRPr/>
            </a:pPr>
            <a:r>
              <a:rPr lang="en-US" sz="2400" b="1" dirty="0" smtClean="0">
                <a:solidFill>
                  <a:srgbClr val="91816F"/>
                </a:solidFill>
              </a:rPr>
              <a:t>Following directions in the RFA/RFP helps reviewers</a:t>
            </a:r>
          </a:p>
          <a:p>
            <a:pPr marL="457200" lvl="1" indent="-36576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ct val="100000"/>
              <a:defRPr/>
            </a:pPr>
            <a:r>
              <a:rPr lang="en-US" sz="2400" b="1" dirty="0" smtClean="0">
                <a:solidFill>
                  <a:srgbClr val="91816F"/>
                </a:solidFill>
              </a:rPr>
              <a:t>Prepare the proposal logically and clearly</a:t>
            </a:r>
          </a:p>
          <a:p>
            <a:pPr marL="457200" lvl="1" indent="-36576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ct val="100000"/>
              <a:defRPr/>
            </a:pPr>
            <a:r>
              <a:rPr lang="en-US" sz="2400" b="1" dirty="0" smtClean="0">
                <a:solidFill>
                  <a:srgbClr val="91816F"/>
                </a:solidFill>
              </a:rPr>
              <a:t>Making a reviewer work harder decreases the probability of you getting funded!</a:t>
            </a:r>
          </a:p>
          <a:p>
            <a:pPr marL="457200" lvl="1" indent="-36576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ct val="100000"/>
              <a:defRPr/>
            </a:pPr>
            <a:r>
              <a:rPr lang="en-US" sz="2400" b="1" dirty="0" smtClean="0">
                <a:solidFill>
                  <a:srgbClr val="91816F"/>
                </a:solidFill>
              </a:rPr>
              <a:t>Work to make reviewers champion your proposal</a:t>
            </a:r>
          </a:p>
        </p:txBody>
      </p:sp>
      <p:sp>
        <p:nvSpPr>
          <p:cNvPr id="7" name="1 Título"/>
          <p:cNvSpPr txBox="1">
            <a:spLocks/>
          </p:cNvSpPr>
          <p:nvPr/>
        </p:nvSpPr>
        <p:spPr>
          <a:xfrm>
            <a:off x="395288" y="811597"/>
            <a:ext cx="8065144" cy="355997"/>
          </a:xfrm>
          <a:prstGeom prst="rect">
            <a:avLst/>
          </a:prstGeom>
        </p:spPr>
        <p:txBody>
          <a:bodyPr anchor="ctr"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fontAlgn="auto">
              <a:lnSpc>
                <a:spcPts val="57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2800" b="1" dirty="0" smtClean="0">
              <a:solidFill>
                <a:schemeClr val="tx2">
                  <a:lumMod val="60000"/>
                  <a:lumOff val="40000"/>
                </a:schemeClr>
              </a:solidFill>
              <a:latin typeface="Plantagenet Cherokee" pitchFamily="18" charset="0"/>
            </a:endParaRPr>
          </a:p>
        </p:txBody>
      </p:sp>
      <p:sp>
        <p:nvSpPr>
          <p:cNvPr id="5" name="1 Título"/>
          <p:cNvSpPr txBox="1">
            <a:spLocks/>
          </p:cNvSpPr>
          <p:nvPr/>
        </p:nvSpPr>
        <p:spPr bwMode="auto">
          <a:xfrm>
            <a:off x="281380" y="335403"/>
            <a:ext cx="8179052" cy="4052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3200" b="1" dirty="0" smtClean="0">
                <a:solidFill>
                  <a:srgbClr val="3A332E"/>
                </a:solidFill>
                <a:ea typeface="Calibre Medium" charset="0"/>
                <a:cs typeface="Calibre Medium" charset="0"/>
              </a:rPr>
              <a:t>Ten Things You Must </a:t>
            </a:r>
            <a:r>
              <a:rPr lang="en-US" sz="3200" b="1" dirty="0" smtClean="0">
                <a:solidFill>
                  <a:srgbClr val="3A332E"/>
                </a:solidFill>
                <a:ea typeface="Calibre Medium" charset="0"/>
                <a:cs typeface="Calibre Medium" charset="0"/>
              </a:rPr>
              <a:t>Do (cont.)</a:t>
            </a:r>
            <a:endParaRPr lang="en-US" sz="3200" b="1" dirty="0" smtClean="0">
              <a:solidFill>
                <a:srgbClr val="3A332E"/>
              </a:solidFill>
              <a:ea typeface="Calibre Medium" charset="0"/>
              <a:cs typeface="Calibre Medium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Content Placeholder 19"/>
          <p:cNvSpPr>
            <a:spLocks noGrp="1"/>
          </p:cNvSpPr>
          <p:nvPr>
            <p:ph idx="1"/>
          </p:nvPr>
        </p:nvSpPr>
        <p:spPr>
          <a:xfrm>
            <a:off x="673224" y="1018015"/>
            <a:ext cx="8147248" cy="3488667"/>
          </a:xfrm>
          <a:ln>
            <a:noFill/>
          </a:ln>
          <a:effectLst/>
        </p:spPr>
        <p:txBody>
          <a:bodyPr>
            <a:noAutofit/>
          </a:bodyPr>
          <a:lstStyle/>
          <a:p>
            <a:pPr marL="0" lvl="1" indent="-36576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SzPct val="100000"/>
              <a:buNone/>
              <a:defRPr/>
            </a:pPr>
            <a:r>
              <a:rPr lang="en-US" sz="2600" b="1" dirty="0" smtClean="0">
                <a:solidFill>
                  <a:srgbClr val="27A7D4"/>
                </a:solidFill>
              </a:rPr>
              <a:t>6a. Write the proposal logically and clearly</a:t>
            </a:r>
          </a:p>
          <a:p>
            <a:pPr marL="457200" lvl="1" indent="-36576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defRPr/>
            </a:pPr>
            <a:r>
              <a:rPr lang="en-US" sz="2400" b="1" dirty="0" smtClean="0">
                <a:solidFill>
                  <a:srgbClr val="91816F"/>
                </a:solidFill>
              </a:rPr>
              <a:t>Project Summary or Abstract</a:t>
            </a:r>
          </a:p>
          <a:p>
            <a:pPr marL="914400" lvl="2" indent="-36576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ct val="100000"/>
              <a:defRPr/>
            </a:pPr>
            <a:r>
              <a:rPr lang="en-US" sz="2400" dirty="0" smtClean="0">
                <a:solidFill>
                  <a:srgbClr val="91816F"/>
                </a:solidFill>
              </a:rPr>
              <a:t>The most important section of the entire proposal</a:t>
            </a:r>
          </a:p>
          <a:p>
            <a:pPr marL="457200" lvl="1" indent="-36576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defRPr/>
            </a:pPr>
            <a:r>
              <a:rPr lang="en-US" sz="2400" b="1" dirty="0" smtClean="0">
                <a:solidFill>
                  <a:srgbClr val="91816F"/>
                </a:solidFill>
              </a:rPr>
              <a:t>Summary captures the essence of your proposal</a:t>
            </a:r>
          </a:p>
          <a:p>
            <a:pPr marL="914400" lvl="2" indent="-36576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ct val="100000"/>
              <a:defRPr/>
            </a:pPr>
            <a:r>
              <a:rPr lang="en-US" sz="2400" dirty="0" smtClean="0">
                <a:solidFill>
                  <a:srgbClr val="91816F"/>
                </a:solidFill>
              </a:rPr>
              <a:t>Must be clear, concise, well articulated and logical</a:t>
            </a:r>
          </a:p>
          <a:p>
            <a:pPr marL="457200" lvl="1" indent="-36576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ct val="100000"/>
              <a:defRPr/>
            </a:pPr>
            <a:r>
              <a:rPr lang="en-US" sz="2400" b="1" dirty="0" smtClean="0">
                <a:solidFill>
                  <a:srgbClr val="91816F"/>
                </a:solidFill>
              </a:rPr>
              <a:t>Typically every reviewer only reads this section</a:t>
            </a:r>
          </a:p>
          <a:p>
            <a:pPr marL="457200" lvl="1" indent="-36576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defRPr/>
            </a:pPr>
            <a:r>
              <a:rPr lang="en-US" sz="2400" b="1" dirty="0" smtClean="0">
                <a:solidFill>
                  <a:srgbClr val="91816F"/>
                </a:solidFill>
              </a:rPr>
              <a:t>Organize according to what is the most logical</a:t>
            </a:r>
          </a:p>
          <a:p>
            <a:pPr marL="914400" lvl="2" indent="-36576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SzPct val="100000"/>
              <a:defRPr/>
            </a:pPr>
            <a:r>
              <a:rPr lang="en-US" sz="2400" dirty="0" smtClean="0">
                <a:solidFill>
                  <a:srgbClr val="91816F"/>
                </a:solidFill>
              </a:rPr>
              <a:t>The outline in RFA/RFP or the evaluation criteria</a:t>
            </a:r>
          </a:p>
          <a:p>
            <a:pPr marL="862013" lvl="1" indent="-396875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SzPct val="100000"/>
              <a:buFont typeface="Wingdings" pitchFamily="2" charset="2"/>
              <a:buChar char="v"/>
              <a:defRPr/>
            </a:pPr>
            <a:endParaRPr lang="en-US" sz="2400" dirty="0">
              <a:solidFill>
                <a:srgbClr val="737373"/>
              </a:solidFill>
            </a:endParaRPr>
          </a:p>
        </p:txBody>
      </p:sp>
      <p:sp>
        <p:nvSpPr>
          <p:cNvPr id="4" name="1 Título"/>
          <p:cNvSpPr txBox="1">
            <a:spLocks/>
          </p:cNvSpPr>
          <p:nvPr/>
        </p:nvSpPr>
        <p:spPr bwMode="auto">
          <a:xfrm>
            <a:off x="281380" y="335403"/>
            <a:ext cx="8179052" cy="4052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3200" b="1" dirty="0" smtClean="0">
                <a:solidFill>
                  <a:srgbClr val="3A332E"/>
                </a:solidFill>
                <a:ea typeface="Calibre Medium" charset="0"/>
                <a:cs typeface="Calibre Medium" charset="0"/>
              </a:rPr>
              <a:t>Ten Things You Must </a:t>
            </a:r>
            <a:r>
              <a:rPr lang="en-US" sz="3200" b="1" dirty="0" smtClean="0">
                <a:solidFill>
                  <a:srgbClr val="3A332E"/>
                </a:solidFill>
                <a:ea typeface="Calibre Medium" charset="0"/>
                <a:cs typeface="Calibre Medium" charset="0"/>
              </a:rPr>
              <a:t>Do (cont.)</a:t>
            </a:r>
            <a:endParaRPr lang="en-US" sz="3200" b="1" dirty="0" smtClean="0">
              <a:solidFill>
                <a:srgbClr val="3A332E"/>
              </a:solidFill>
              <a:ea typeface="Calibre Medium" charset="0"/>
              <a:cs typeface="Calibre Medium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Content Placeholder 19"/>
          <p:cNvSpPr>
            <a:spLocks noGrp="1"/>
          </p:cNvSpPr>
          <p:nvPr>
            <p:ph idx="1"/>
          </p:nvPr>
        </p:nvSpPr>
        <p:spPr>
          <a:xfrm>
            <a:off x="673224" y="1113588"/>
            <a:ext cx="8147248" cy="3315908"/>
          </a:xfrm>
          <a:ln>
            <a:noFill/>
          </a:ln>
          <a:effectLst/>
        </p:spPr>
        <p:txBody>
          <a:bodyPr>
            <a:noAutofit/>
          </a:bodyPr>
          <a:lstStyle/>
          <a:p>
            <a:pPr marL="0" lvl="1" indent="-36576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SzPct val="100000"/>
              <a:buNone/>
              <a:defRPr/>
            </a:pPr>
            <a:r>
              <a:rPr lang="en-US" sz="2600" b="1" dirty="0" smtClean="0">
                <a:solidFill>
                  <a:srgbClr val="27A7D4"/>
                </a:solidFill>
              </a:rPr>
              <a:t>6b. Write the proposal logically and clearly</a:t>
            </a:r>
          </a:p>
          <a:p>
            <a:pPr marL="457200" lvl="1" indent="-36576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defRPr/>
            </a:pPr>
            <a:r>
              <a:rPr lang="en-US" sz="2400" b="1" dirty="0" smtClean="0">
                <a:solidFill>
                  <a:srgbClr val="91816F"/>
                </a:solidFill>
              </a:rPr>
              <a:t>Following the prescribed format makes reviewers happy </a:t>
            </a:r>
            <a:br>
              <a:rPr lang="en-US" sz="2400" b="1" dirty="0" smtClean="0">
                <a:solidFill>
                  <a:srgbClr val="91816F"/>
                </a:solidFill>
              </a:rPr>
            </a:br>
            <a:r>
              <a:rPr lang="en-US" sz="2400" b="1" dirty="0" smtClean="0">
                <a:solidFill>
                  <a:srgbClr val="91816F"/>
                </a:solidFill>
              </a:rPr>
              <a:t>and more generous</a:t>
            </a:r>
          </a:p>
          <a:p>
            <a:pPr marL="914400" lvl="2" indent="-36576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ct val="100000"/>
              <a:defRPr/>
            </a:pPr>
            <a:r>
              <a:rPr lang="en-US" sz="2400" dirty="0" smtClean="0">
                <a:solidFill>
                  <a:srgbClr val="91816F"/>
                </a:solidFill>
              </a:rPr>
              <a:t>Making reviewers work hard hurts you</a:t>
            </a:r>
          </a:p>
          <a:p>
            <a:pPr marL="457200" lvl="1" indent="-36576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defRPr/>
            </a:pPr>
            <a:r>
              <a:rPr lang="en-US" sz="2400" b="1" dirty="0" smtClean="0">
                <a:solidFill>
                  <a:srgbClr val="91816F"/>
                </a:solidFill>
              </a:rPr>
              <a:t>Background establishes the need for the project</a:t>
            </a:r>
          </a:p>
          <a:p>
            <a:pPr marL="914400" lvl="2" indent="-36576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ct val="100000"/>
              <a:defRPr/>
            </a:pPr>
            <a:r>
              <a:rPr lang="en-US" sz="2400" dirty="0" smtClean="0">
                <a:solidFill>
                  <a:srgbClr val="91816F"/>
                </a:solidFill>
              </a:rPr>
              <a:t> Must be important and interesting</a:t>
            </a:r>
          </a:p>
          <a:p>
            <a:pPr marL="457200" lvl="1" indent="-36576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defRPr/>
            </a:pPr>
            <a:r>
              <a:rPr lang="en-US" sz="2400" b="1" dirty="0" smtClean="0">
                <a:solidFill>
                  <a:srgbClr val="91816F"/>
                </a:solidFill>
              </a:rPr>
              <a:t>The need can be readily identified with the priorities</a:t>
            </a:r>
          </a:p>
          <a:p>
            <a:pPr marL="914400" lvl="2" indent="-36576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SzPct val="100000"/>
              <a:defRPr/>
            </a:pPr>
            <a:r>
              <a:rPr lang="en-US" sz="2400" dirty="0" smtClean="0">
                <a:solidFill>
                  <a:srgbClr val="91816F"/>
                </a:solidFill>
              </a:rPr>
              <a:t>Make sure you say it in the proposal!</a:t>
            </a:r>
          </a:p>
          <a:p>
            <a:pPr marL="862013" lvl="1" indent="-396875" algn="ctr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SzPct val="100000"/>
              <a:buFont typeface="Wingdings" pitchFamily="2" charset="2"/>
              <a:buChar char="v"/>
              <a:defRPr/>
            </a:pPr>
            <a:endParaRPr lang="en-US" sz="2400" dirty="0">
              <a:solidFill>
                <a:srgbClr val="91816F"/>
              </a:solidFill>
            </a:endParaRPr>
          </a:p>
        </p:txBody>
      </p:sp>
      <p:sp>
        <p:nvSpPr>
          <p:cNvPr id="4" name="1 Título"/>
          <p:cNvSpPr txBox="1">
            <a:spLocks/>
          </p:cNvSpPr>
          <p:nvPr/>
        </p:nvSpPr>
        <p:spPr bwMode="auto">
          <a:xfrm>
            <a:off x="281380" y="335403"/>
            <a:ext cx="8179052" cy="4052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3200" b="1" dirty="0" smtClean="0">
                <a:solidFill>
                  <a:srgbClr val="3A332E"/>
                </a:solidFill>
                <a:ea typeface="Calibre Medium" charset="0"/>
                <a:cs typeface="Calibre Medium" charset="0"/>
              </a:rPr>
              <a:t>Ten Things You Must </a:t>
            </a:r>
            <a:r>
              <a:rPr lang="en-US" sz="3200" b="1" dirty="0" smtClean="0">
                <a:solidFill>
                  <a:srgbClr val="3A332E"/>
                </a:solidFill>
                <a:ea typeface="Calibre Medium" charset="0"/>
                <a:cs typeface="Calibre Medium" charset="0"/>
              </a:rPr>
              <a:t>Do (cont.)</a:t>
            </a:r>
            <a:endParaRPr lang="en-US" sz="3200" b="1" dirty="0" smtClean="0">
              <a:solidFill>
                <a:srgbClr val="3A332E"/>
              </a:solidFill>
              <a:ea typeface="Calibre Medium" charset="0"/>
              <a:cs typeface="Calibre Medium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1 Título"/>
          <p:cNvSpPr txBox="1">
            <a:spLocks/>
          </p:cNvSpPr>
          <p:nvPr/>
        </p:nvSpPr>
        <p:spPr bwMode="auto">
          <a:xfrm>
            <a:off x="1287464" y="153512"/>
            <a:ext cx="6480175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1" hangingPunct="1">
              <a:lnSpc>
                <a:spcPts val="5763"/>
              </a:lnSpc>
            </a:pPr>
            <a:r>
              <a:rPr lang="es-HN" sz="3200" b="1" dirty="0">
                <a:solidFill>
                  <a:srgbClr val="3A332E"/>
                </a:solidFill>
              </a:rPr>
              <a:t>Grant Training Center</a:t>
            </a: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873457" y="684567"/>
            <a:ext cx="7586975" cy="3521122"/>
          </a:xfrm>
          <a:prstGeom prst="rect">
            <a:avLst/>
          </a:prstGeom>
        </p:spPr>
        <p:txBody>
          <a:bodyPr anchor="ctr"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82880" indent="-457200" algn="l" defTabSz="685800" eaLnBrk="0" fontAlgn="auto" hangingPunct="0">
              <a:spcAft>
                <a:spcPts val="1200"/>
              </a:spcAft>
              <a:buClr>
                <a:srgbClr val="67663B"/>
              </a:buClr>
              <a:defRPr/>
            </a:pPr>
            <a:r>
              <a:rPr lang="en-US" sz="2600" b="1" dirty="0" smtClean="0">
                <a:solidFill>
                  <a:srgbClr val="27A7D4"/>
                </a:solidFill>
                <a:ea typeface="+mn-ea"/>
                <a:cs typeface="+mn-cs"/>
              </a:rPr>
              <a:t>Services: </a:t>
            </a:r>
          </a:p>
          <a:p>
            <a:pPr marL="365760" indent="-365760" algn="l" defTabSz="685800" fontAlgn="auto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sz="2400" b="1" dirty="0" smtClean="0">
                <a:solidFill>
                  <a:srgbClr val="91816F"/>
                </a:solidFill>
                <a:ea typeface="+mn-ea"/>
                <a:cs typeface="+mn-cs"/>
              </a:rPr>
              <a:t>Federal grant and foundation searches</a:t>
            </a:r>
          </a:p>
          <a:p>
            <a:pPr marL="365760" indent="-365760" algn="l" defTabSz="685800" fontAlgn="auto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sz="2400" b="1" dirty="0" smtClean="0">
                <a:solidFill>
                  <a:srgbClr val="91816F"/>
                </a:solidFill>
                <a:ea typeface="+mn-ea"/>
                <a:cs typeface="+mn-cs"/>
              </a:rPr>
              <a:t>Member Community</a:t>
            </a:r>
          </a:p>
          <a:p>
            <a:pPr marL="365760" indent="-365760" algn="l" defTabSz="685800" fontAlgn="auto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sz="2400" b="1" dirty="0" smtClean="0">
                <a:solidFill>
                  <a:srgbClr val="91816F"/>
                </a:solidFill>
                <a:ea typeface="+mn-ea"/>
                <a:cs typeface="+mn-cs"/>
              </a:rPr>
              <a:t>Live and online training</a:t>
            </a:r>
          </a:p>
          <a:p>
            <a:pPr marL="365760" indent="-365760" algn="l" defTabSz="685800" fontAlgn="auto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sz="2400" b="1" dirty="0" smtClean="0">
                <a:solidFill>
                  <a:srgbClr val="91816F"/>
                </a:solidFill>
                <a:ea typeface="+mn-ea"/>
                <a:cs typeface="+mn-cs"/>
              </a:rPr>
              <a:t>Proposal reviews &amp; editing</a:t>
            </a:r>
          </a:p>
          <a:p>
            <a:pPr marL="365760" indent="-365760" algn="l" defTabSz="685800" fontAlgn="auto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sz="2400" b="1" dirty="0" smtClean="0">
                <a:solidFill>
                  <a:srgbClr val="91816F"/>
                </a:solidFill>
                <a:ea typeface="+mn-ea"/>
                <a:cs typeface="+mn-cs"/>
              </a:rPr>
              <a:t>One-on-one assistance</a:t>
            </a:r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Content Placeholder 19"/>
          <p:cNvSpPr>
            <a:spLocks noGrp="1"/>
          </p:cNvSpPr>
          <p:nvPr>
            <p:ph idx="1"/>
          </p:nvPr>
        </p:nvSpPr>
        <p:spPr>
          <a:xfrm>
            <a:off x="673224" y="1059581"/>
            <a:ext cx="8147248" cy="3257099"/>
          </a:xfrm>
          <a:ln>
            <a:noFill/>
          </a:ln>
          <a:effectLst/>
        </p:spPr>
        <p:txBody>
          <a:bodyPr>
            <a:noAutofit/>
          </a:bodyPr>
          <a:lstStyle/>
          <a:p>
            <a:pPr marL="0" lvl="1"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SzPct val="100000"/>
              <a:buNone/>
              <a:defRPr/>
            </a:pPr>
            <a:r>
              <a:rPr lang="en-US" sz="2600" b="1" dirty="0" smtClean="0">
                <a:solidFill>
                  <a:srgbClr val="27A7D4"/>
                </a:solidFill>
              </a:rPr>
              <a:t>6c. Write the proposal logically and clearly</a:t>
            </a:r>
          </a:p>
          <a:p>
            <a:pPr marL="365760" lvl="1" indent="-36576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defRPr/>
            </a:pPr>
            <a:r>
              <a:rPr lang="en-US" sz="2400" b="1" dirty="0" smtClean="0">
                <a:solidFill>
                  <a:srgbClr val="91816F"/>
                </a:solidFill>
              </a:rPr>
              <a:t>Overarching hypothesis </a:t>
            </a:r>
          </a:p>
          <a:p>
            <a:pPr marL="822960" lvl="2" indent="-36576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SzPct val="100000"/>
              <a:defRPr/>
            </a:pPr>
            <a:r>
              <a:rPr lang="en-US" sz="2400" dirty="0" smtClean="0">
                <a:solidFill>
                  <a:srgbClr val="91816F"/>
                </a:solidFill>
              </a:rPr>
              <a:t>Or goal</a:t>
            </a:r>
          </a:p>
          <a:p>
            <a:pPr marL="365760" lvl="1" indent="-36576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SzPct val="100000"/>
              <a:defRPr/>
            </a:pPr>
            <a:r>
              <a:rPr lang="en-US" sz="2400" b="1" dirty="0" smtClean="0">
                <a:solidFill>
                  <a:srgbClr val="91816F"/>
                </a:solidFill>
              </a:rPr>
              <a:t>Specific aims that test the hypothesis or measurable objectives</a:t>
            </a:r>
          </a:p>
          <a:p>
            <a:pPr marL="365760" lvl="1" indent="-36576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SzPct val="100000"/>
              <a:defRPr/>
            </a:pPr>
            <a:r>
              <a:rPr lang="en-US" sz="2400" b="1" dirty="0" smtClean="0">
                <a:solidFill>
                  <a:srgbClr val="91816F"/>
                </a:solidFill>
              </a:rPr>
              <a:t>Methodologies/activities with associated timelines</a:t>
            </a:r>
          </a:p>
          <a:p>
            <a:pPr marL="365760" lvl="1" indent="-36576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ct val="100000"/>
              <a:defRPr/>
            </a:pPr>
            <a:r>
              <a:rPr lang="en-US" sz="2400" b="1" dirty="0" smtClean="0">
                <a:solidFill>
                  <a:srgbClr val="91816F"/>
                </a:solidFill>
              </a:rPr>
              <a:t>Expected outcomes and impacts</a:t>
            </a:r>
          </a:p>
        </p:txBody>
      </p:sp>
      <p:sp>
        <p:nvSpPr>
          <p:cNvPr id="4" name="1 Título"/>
          <p:cNvSpPr txBox="1">
            <a:spLocks/>
          </p:cNvSpPr>
          <p:nvPr/>
        </p:nvSpPr>
        <p:spPr bwMode="auto">
          <a:xfrm>
            <a:off x="281380" y="335403"/>
            <a:ext cx="8179052" cy="4052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3200" b="1" dirty="0" smtClean="0">
                <a:solidFill>
                  <a:srgbClr val="3A332E"/>
                </a:solidFill>
                <a:ea typeface="Calibre Medium" charset="0"/>
                <a:cs typeface="Calibre Medium" charset="0"/>
              </a:rPr>
              <a:t>Ten Things You Must </a:t>
            </a:r>
            <a:r>
              <a:rPr lang="en-US" sz="3200" b="1" dirty="0" smtClean="0">
                <a:solidFill>
                  <a:srgbClr val="3A332E"/>
                </a:solidFill>
                <a:ea typeface="Calibre Medium" charset="0"/>
                <a:cs typeface="Calibre Medium" charset="0"/>
              </a:rPr>
              <a:t>Do (cont.)</a:t>
            </a:r>
            <a:endParaRPr lang="en-US" sz="3200" b="1" dirty="0" smtClean="0">
              <a:solidFill>
                <a:srgbClr val="3A332E"/>
              </a:solidFill>
              <a:ea typeface="Calibre Medium" charset="0"/>
              <a:cs typeface="Calibre Medium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Content Placeholder 19"/>
          <p:cNvSpPr>
            <a:spLocks noGrp="1"/>
          </p:cNvSpPr>
          <p:nvPr>
            <p:ph idx="1"/>
          </p:nvPr>
        </p:nvSpPr>
        <p:spPr>
          <a:xfrm>
            <a:off x="673224" y="1059581"/>
            <a:ext cx="8147248" cy="3346163"/>
          </a:xfrm>
          <a:ln>
            <a:noFill/>
          </a:ln>
          <a:effectLst/>
        </p:spPr>
        <p:txBody>
          <a:bodyPr>
            <a:normAutofit fontScale="92500" lnSpcReduction="10000"/>
          </a:bodyPr>
          <a:lstStyle/>
          <a:p>
            <a:pPr marL="0" lvl="1" indent="-365760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SzPct val="100000"/>
              <a:buNone/>
              <a:defRPr/>
            </a:pPr>
            <a:r>
              <a:rPr lang="en-US" sz="2800" b="1" dirty="0" smtClean="0">
                <a:solidFill>
                  <a:srgbClr val="27A7D4"/>
                </a:solidFill>
              </a:rPr>
              <a:t>6d. Write the proposal logically and clearly</a:t>
            </a:r>
          </a:p>
          <a:p>
            <a:pPr marL="457200" lvl="1" indent="-36576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SzPct val="100000"/>
              <a:defRPr/>
            </a:pPr>
            <a:r>
              <a:rPr lang="en-US" sz="2600" b="1" dirty="0" smtClean="0">
                <a:solidFill>
                  <a:srgbClr val="91816F"/>
                </a:solidFill>
              </a:rPr>
              <a:t>Reviewers must be convinced:</a:t>
            </a:r>
          </a:p>
          <a:p>
            <a:pPr marL="822960" lvl="2" indent="-36576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SzPct val="100000"/>
              <a:defRPr/>
            </a:pPr>
            <a:r>
              <a:rPr lang="en-US" sz="2600" dirty="0" smtClean="0">
                <a:solidFill>
                  <a:srgbClr val="91816F"/>
                </a:solidFill>
              </a:rPr>
              <a:t>Goal(s) reflect major priorities of the program</a:t>
            </a:r>
          </a:p>
          <a:p>
            <a:pPr marL="822960" lvl="2" indent="-36576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SzPct val="100000"/>
              <a:defRPr/>
            </a:pPr>
            <a:r>
              <a:rPr lang="en-US" sz="2600" dirty="0" smtClean="0">
                <a:solidFill>
                  <a:srgbClr val="91816F"/>
                </a:solidFill>
              </a:rPr>
              <a:t>If objectives are accomplished, you will attain goals</a:t>
            </a:r>
          </a:p>
          <a:p>
            <a:pPr marL="822960" lvl="2" indent="-36576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SzPct val="100000"/>
              <a:defRPr/>
            </a:pPr>
            <a:r>
              <a:rPr lang="en-US" sz="2600" dirty="0" smtClean="0">
                <a:solidFill>
                  <a:srgbClr val="91816F"/>
                </a:solidFill>
              </a:rPr>
              <a:t>If methodology is followed, objectives will be attained</a:t>
            </a:r>
          </a:p>
          <a:p>
            <a:pPr marL="822960" lvl="2" indent="-365760">
              <a:lnSpc>
                <a:spcPct val="110000"/>
              </a:lnSpc>
              <a:spcBef>
                <a:spcPts val="0"/>
              </a:spcBef>
              <a:spcAft>
                <a:spcPts val="1000"/>
              </a:spcAft>
              <a:buSzPct val="100000"/>
              <a:defRPr/>
            </a:pPr>
            <a:r>
              <a:rPr lang="en-US" sz="2600" dirty="0" smtClean="0">
                <a:solidFill>
                  <a:srgbClr val="91816F"/>
                </a:solidFill>
              </a:rPr>
              <a:t>Expected results are directly related to overall goals and priorities of the program</a:t>
            </a:r>
          </a:p>
        </p:txBody>
      </p:sp>
      <p:sp>
        <p:nvSpPr>
          <p:cNvPr id="7" name="1 Título"/>
          <p:cNvSpPr txBox="1">
            <a:spLocks/>
          </p:cNvSpPr>
          <p:nvPr/>
        </p:nvSpPr>
        <p:spPr>
          <a:xfrm>
            <a:off x="395288" y="811597"/>
            <a:ext cx="8065144" cy="355997"/>
          </a:xfrm>
          <a:prstGeom prst="rect">
            <a:avLst/>
          </a:prstGeom>
        </p:spPr>
        <p:txBody>
          <a:bodyPr anchor="ctr"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fontAlgn="auto">
              <a:lnSpc>
                <a:spcPts val="57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2800" b="1" dirty="0" smtClean="0">
              <a:solidFill>
                <a:schemeClr val="tx2">
                  <a:lumMod val="60000"/>
                  <a:lumOff val="40000"/>
                </a:schemeClr>
              </a:solidFill>
              <a:latin typeface="Plantagenet Cherokee" pitchFamily="18" charset="0"/>
            </a:endParaRPr>
          </a:p>
        </p:txBody>
      </p:sp>
      <p:sp>
        <p:nvSpPr>
          <p:cNvPr id="5" name="1 Título"/>
          <p:cNvSpPr txBox="1">
            <a:spLocks/>
          </p:cNvSpPr>
          <p:nvPr/>
        </p:nvSpPr>
        <p:spPr bwMode="auto">
          <a:xfrm>
            <a:off x="281380" y="335403"/>
            <a:ext cx="8179052" cy="4052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3200" b="1" dirty="0" smtClean="0">
                <a:solidFill>
                  <a:srgbClr val="3A332E"/>
                </a:solidFill>
                <a:ea typeface="Calibre Medium" charset="0"/>
                <a:cs typeface="Calibre Medium" charset="0"/>
              </a:rPr>
              <a:t>Ten Things You Must </a:t>
            </a:r>
            <a:r>
              <a:rPr lang="en-US" sz="3200" b="1" dirty="0" smtClean="0">
                <a:solidFill>
                  <a:srgbClr val="3A332E"/>
                </a:solidFill>
                <a:ea typeface="Calibre Medium" charset="0"/>
                <a:cs typeface="Calibre Medium" charset="0"/>
              </a:rPr>
              <a:t>Do (cont.)</a:t>
            </a:r>
            <a:endParaRPr lang="en-US" sz="3200" b="1" dirty="0" smtClean="0">
              <a:solidFill>
                <a:srgbClr val="3A332E"/>
              </a:solidFill>
              <a:ea typeface="Calibre Medium" charset="0"/>
              <a:cs typeface="Calibre Medium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Content Placeholder 19"/>
          <p:cNvSpPr>
            <a:spLocks noGrp="1"/>
          </p:cNvSpPr>
          <p:nvPr>
            <p:ph idx="1"/>
          </p:nvPr>
        </p:nvSpPr>
        <p:spPr>
          <a:xfrm>
            <a:off x="673224" y="1113587"/>
            <a:ext cx="8147248" cy="3304033"/>
          </a:xfrm>
          <a:ln>
            <a:noFill/>
          </a:ln>
          <a:effectLst/>
        </p:spPr>
        <p:txBody>
          <a:bodyPr>
            <a:normAutofit/>
          </a:bodyPr>
          <a:lstStyle/>
          <a:p>
            <a:pPr marL="0" lvl="1" indent="-36576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SzPct val="100000"/>
              <a:buNone/>
              <a:defRPr/>
            </a:pPr>
            <a:r>
              <a:rPr lang="en-US" sz="2600" b="1" dirty="0" smtClean="0">
                <a:solidFill>
                  <a:srgbClr val="27A7D4"/>
                </a:solidFill>
              </a:rPr>
              <a:t>6e. Write the proposal logically and clearly</a:t>
            </a:r>
          </a:p>
          <a:p>
            <a:pPr marL="365760" lvl="1" indent="-365760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SzPct val="100000"/>
              <a:defRPr/>
            </a:pPr>
            <a:r>
              <a:rPr lang="en-US" sz="2400" b="1" dirty="0" smtClean="0">
                <a:solidFill>
                  <a:srgbClr val="91816F"/>
                </a:solidFill>
              </a:rPr>
              <a:t>Reviewers must be convinced:</a:t>
            </a:r>
          </a:p>
          <a:p>
            <a:pPr marL="822960" lvl="2" indent="-365760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SzPct val="100000"/>
              <a:defRPr/>
            </a:pPr>
            <a:r>
              <a:rPr lang="en-US" sz="2400" dirty="0" smtClean="0">
                <a:solidFill>
                  <a:srgbClr val="91816F"/>
                </a:solidFill>
              </a:rPr>
              <a:t>Proposed </a:t>
            </a:r>
            <a:r>
              <a:rPr lang="en-US" sz="2400" dirty="0" smtClean="0">
                <a:solidFill>
                  <a:srgbClr val="91816F"/>
                </a:solidFill>
              </a:rPr>
              <a:t>evaluation plan will keep you on track </a:t>
            </a:r>
            <a:r>
              <a:rPr lang="en-US" sz="2400" dirty="0" smtClean="0">
                <a:solidFill>
                  <a:srgbClr val="91816F"/>
                </a:solidFill>
              </a:rPr>
              <a:t/>
            </a:r>
            <a:br>
              <a:rPr lang="en-US" sz="2400" dirty="0" smtClean="0">
                <a:solidFill>
                  <a:srgbClr val="91816F"/>
                </a:solidFill>
              </a:rPr>
            </a:br>
            <a:r>
              <a:rPr lang="en-US" sz="2400" dirty="0" smtClean="0">
                <a:solidFill>
                  <a:srgbClr val="91816F"/>
                </a:solidFill>
              </a:rPr>
              <a:t>to </a:t>
            </a:r>
            <a:r>
              <a:rPr lang="en-US" sz="2400" dirty="0" smtClean="0">
                <a:solidFill>
                  <a:srgbClr val="91816F"/>
                </a:solidFill>
              </a:rPr>
              <a:t>successful completion of the project</a:t>
            </a:r>
          </a:p>
          <a:p>
            <a:pPr marL="822960" lvl="2" indent="-365760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SzPct val="100000"/>
              <a:defRPr/>
            </a:pPr>
            <a:r>
              <a:rPr lang="en-US" sz="2400" dirty="0" smtClean="0">
                <a:solidFill>
                  <a:srgbClr val="91816F"/>
                </a:solidFill>
              </a:rPr>
              <a:t>Probability </a:t>
            </a:r>
            <a:r>
              <a:rPr lang="en-US" sz="2400" dirty="0" smtClean="0">
                <a:solidFill>
                  <a:srgbClr val="91816F"/>
                </a:solidFill>
              </a:rPr>
              <a:t>of success is acceptable</a:t>
            </a:r>
          </a:p>
          <a:p>
            <a:pPr marL="822960" lvl="2" indent="-36576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SzPct val="100000"/>
              <a:defRPr/>
            </a:pPr>
            <a:r>
              <a:rPr lang="en-US" sz="2400" dirty="0" smtClean="0">
                <a:solidFill>
                  <a:srgbClr val="91816F"/>
                </a:solidFill>
              </a:rPr>
              <a:t>Proposal </a:t>
            </a:r>
            <a:r>
              <a:rPr lang="en-US" sz="2400" b="1" dirty="0" smtClean="0">
                <a:solidFill>
                  <a:srgbClr val="91816F"/>
                </a:solidFill>
              </a:rPr>
              <a:t>NEEDS</a:t>
            </a:r>
            <a:r>
              <a:rPr lang="en-US" sz="2400" dirty="0" smtClean="0">
                <a:solidFill>
                  <a:srgbClr val="91816F"/>
                </a:solidFill>
              </a:rPr>
              <a:t> to be </a:t>
            </a:r>
            <a:r>
              <a:rPr lang="en-US" sz="2400" b="1" dirty="0" smtClean="0">
                <a:solidFill>
                  <a:srgbClr val="91816F"/>
                </a:solidFill>
              </a:rPr>
              <a:t>FUNDED</a:t>
            </a:r>
            <a:endParaRPr lang="en-US" sz="2400" dirty="0">
              <a:solidFill>
                <a:srgbClr val="91816F"/>
              </a:solidFill>
            </a:endParaRPr>
          </a:p>
        </p:txBody>
      </p:sp>
      <p:sp>
        <p:nvSpPr>
          <p:cNvPr id="7" name="1 Título"/>
          <p:cNvSpPr txBox="1">
            <a:spLocks/>
          </p:cNvSpPr>
          <p:nvPr/>
        </p:nvSpPr>
        <p:spPr>
          <a:xfrm>
            <a:off x="395288" y="811597"/>
            <a:ext cx="8065144" cy="355997"/>
          </a:xfrm>
          <a:prstGeom prst="rect">
            <a:avLst/>
          </a:prstGeom>
        </p:spPr>
        <p:txBody>
          <a:bodyPr anchor="ctr"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fontAlgn="auto">
              <a:lnSpc>
                <a:spcPts val="57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2800" b="1" dirty="0" smtClean="0">
              <a:solidFill>
                <a:schemeClr val="tx2">
                  <a:lumMod val="60000"/>
                  <a:lumOff val="40000"/>
                </a:schemeClr>
              </a:solidFill>
              <a:latin typeface="Plantagenet Cherokee" pitchFamily="18" charset="0"/>
            </a:endParaRPr>
          </a:p>
        </p:txBody>
      </p:sp>
      <p:sp>
        <p:nvSpPr>
          <p:cNvPr id="5" name="1 Título"/>
          <p:cNvSpPr txBox="1">
            <a:spLocks/>
          </p:cNvSpPr>
          <p:nvPr/>
        </p:nvSpPr>
        <p:spPr bwMode="auto">
          <a:xfrm>
            <a:off x="281380" y="335403"/>
            <a:ext cx="8179052" cy="4052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3200" b="1" dirty="0" smtClean="0">
                <a:solidFill>
                  <a:srgbClr val="3A332E"/>
                </a:solidFill>
                <a:ea typeface="Calibre Medium" charset="0"/>
                <a:cs typeface="Calibre Medium" charset="0"/>
              </a:rPr>
              <a:t>Ten Things You Must </a:t>
            </a:r>
            <a:r>
              <a:rPr lang="en-US" sz="3200" b="1" dirty="0" smtClean="0">
                <a:solidFill>
                  <a:srgbClr val="3A332E"/>
                </a:solidFill>
                <a:ea typeface="Calibre Medium" charset="0"/>
                <a:cs typeface="Calibre Medium" charset="0"/>
              </a:rPr>
              <a:t>Do (cont.)</a:t>
            </a:r>
            <a:endParaRPr lang="en-US" sz="3200" b="1" dirty="0" smtClean="0">
              <a:solidFill>
                <a:srgbClr val="3A332E"/>
              </a:solidFill>
              <a:ea typeface="Calibre Medium" charset="0"/>
              <a:cs typeface="Calibre Medium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5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19"/>
          <p:cNvSpPr txBox="1">
            <a:spLocks/>
          </p:cNvSpPr>
          <p:nvPr/>
        </p:nvSpPr>
        <p:spPr>
          <a:xfrm>
            <a:off x="673224" y="1069137"/>
            <a:ext cx="8147248" cy="3304033"/>
          </a:xfrm>
          <a:prstGeom prst="rect">
            <a:avLst/>
          </a:prstGeom>
          <a:ln>
            <a:noFill/>
          </a:ln>
          <a:effectLst/>
        </p:spPr>
        <p:txBody>
          <a:bodyPr/>
          <a:lstStyle/>
          <a:p>
            <a:pPr marL="0" marR="0" lvl="1" indent="-365760" algn="l" defTabSz="914400" rtl="0" eaLnBrk="0" fontAlgn="base" latinLnBrk="0" hangingPunct="0">
              <a:spcBef>
                <a:spcPts val="0"/>
              </a:spcBef>
              <a:spcAft>
                <a:spcPts val="600"/>
              </a:spcAft>
              <a:buClrTx/>
              <a:buSzPct val="100000"/>
              <a:buFont typeface="Arial" charset="0"/>
              <a:buNone/>
              <a:tabLst/>
              <a:defRPr/>
            </a:pPr>
            <a:r>
              <a:rPr kumimoji="0" lang="en-US" sz="2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27A7D4"/>
                </a:solidFill>
                <a:effectLst/>
                <a:uLnTx/>
                <a:uFillTx/>
                <a:latin typeface="+mj-lt"/>
              </a:rPr>
              <a:t>7. Prepare budget with a strong justification</a:t>
            </a:r>
          </a:p>
          <a:p>
            <a:pPr marL="365760" marR="0" lvl="1" indent="-365760" algn="l" defTabSz="914400" rtl="0" eaLnBrk="0" fontAlgn="base" latinLnBrk="0" hangingPunct="0">
              <a:spcBef>
                <a:spcPts val="0"/>
              </a:spcBef>
              <a:spcAft>
                <a:spcPts val="0"/>
              </a:spcAft>
              <a:buClrTx/>
              <a:buSzPct val="100000"/>
              <a:buFont typeface="Arial" pitchFamily="34" charset="0"/>
              <a:buChar char="•"/>
              <a:tabLst/>
              <a:defRPr/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91816F"/>
                </a:solidFill>
                <a:effectLst/>
                <a:uLnTx/>
                <a:uFillTx/>
                <a:latin typeface="+mj-lt"/>
              </a:rPr>
              <a:t>Use timeline</a:t>
            </a:r>
          </a:p>
          <a:p>
            <a:pPr marL="822960" lvl="2" indent="-365760">
              <a:spcBef>
                <a:spcPts val="0"/>
              </a:spcBef>
              <a:spcAft>
                <a:spcPts val="600"/>
              </a:spcAft>
              <a:buSzPct val="100000"/>
              <a:buFont typeface="Arial" pitchFamily="34" charset="0"/>
              <a:buChar char="•"/>
              <a:defRPr/>
            </a:pPr>
            <a:r>
              <a:rPr lang="en-US" sz="2400" dirty="0" smtClean="0">
                <a:solidFill>
                  <a:srgbClr val="91816F"/>
                </a:solidFill>
                <a:latin typeface="+mj-lt"/>
              </a:rPr>
              <a:t>Compute</a:t>
            </a:r>
            <a:r>
              <a:rPr kumimoji="0" lang="en-US" sz="2400" i="0" u="none" strike="noStrike" kern="1200" cap="none" spc="0" normalizeH="0" baseline="0" noProof="0" dirty="0" smtClean="0">
                <a:ln>
                  <a:noFill/>
                </a:ln>
                <a:solidFill>
                  <a:srgbClr val="91816F"/>
                </a:solidFill>
                <a:effectLst/>
                <a:uLnTx/>
                <a:uFillTx/>
                <a:latin typeface="+mj-lt"/>
              </a:rPr>
              <a:t> the amount of time personnel will spend carrying out each portion of the project</a:t>
            </a:r>
          </a:p>
          <a:p>
            <a:pPr marL="365760" marR="0" lvl="1" indent="-365760" algn="l" defTabSz="914400" rtl="0" eaLnBrk="0" fontAlgn="base" latinLnBrk="0" hangingPunct="0">
              <a:spcBef>
                <a:spcPts val="0"/>
              </a:spcBef>
              <a:spcAft>
                <a:spcPts val="0"/>
              </a:spcAft>
              <a:buClrTx/>
              <a:buSzPct val="100000"/>
              <a:buFont typeface="Arial" pitchFamily="34" charset="0"/>
              <a:buChar char="•"/>
              <a:tabLst/>
              <a:defRPr/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91816F"/>
                </a:solidFill>
                <a:effectLst/>
                <a:uLnTx/>
                <a:uFillTx/>
                <a:latin typeface="+mj-lt"/>
              </a:rPr>
              <a:t>Unreasonable budgets hurt proposals</a:t>
            </a:r>
          </a:p>
          <a:p>
            <a:pPr marL="822960" marR="0" lvl="2" indent="-365760" algn="l" defTabSz="914400" rtl="0" eaLnBrk="0" fontAlgn="base" latinLnBrk="0" hangingPunct="0">
              <a:spcBef>
                <a:spcPts val="0"/>
              </a:spcBef>
              <a:spcAft>
                <a:spcPts val="600"/>
              </a:spcAft>
              <a:buClrTx/>
              <a:buSzPct val="100000"/>
              <a:buFont typeface="Arial" pitchFamily="34" charset="0"/>
              <a:buChar char="•"/>
              <a:tabLst/>
              <a:defRPr/>
            </a:pPr>
            <a:r>
              <a:rPr kumimoji="0" lang="en-US" sz="2400" i="0" u="none" strike="noStrike" kern="1200" cap="none" spc="0" normalizeH="0" baseline="0" noProof="0" dirty="0" smtClean="0">
                <a:ln>
                  <a:noFill/>
                </a:ln>
                <a:solidFill>
                  <a:srgbClr val="91816F"/>
                </a:solidFill>
                <a:effectLst/>
                <a:uLnTx/>
                <a:uFillTx/>
                <a:latin typeface="+mj-lt"/>
              </a:rPr>
              <a:t>They create skeptics within reviewer ranks</a:t>
            </a:r>
          </a:p>
          <a:p>
            <a:pPr marL="365760" marR="0" lvl="1" indent="-365760" algn="l" defTabSz="914400" rtl="0" eaLnBrk="0" fontAlgn="base" latinLnBrk="0" hangingPunct="0">
              <a:spcBef>
                <a:spcPts val="0"/>
              </a:spcBef>
              <a:spcAft>
                <a:spcPts val="0"/>
              </a:spcAft>
              <a:buClrTx/>
              <a:buSzPct val="100000"/>
              <a:buFont typeface="Arial" pitchFamily="34" charset="0"/>
              <a:buChar char="•"/>
              <a:tabLst/>
              <a:defRPr/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91816F"/>
                </a:solidFill>
                <a:effectLst/>
                <a:uLnTx/>
                <a:uFillTx/>
                <a:latin typeface="+mj-lt"/>
              </a:rPr>
              <a:t>Keep budgets within guidelines in the RFA/RFP</a:t>
            </a:r>
          </a:p>
          <a:p>
            <a:pPr marL="822960" marR="0" lvl="2" indent="-365760" algn="l" defTabSz="914400" rtl="0" eaLnBrk="0" fontAlgn="base" latinLnBrk="0" hangingPunct="0">
              <a:spcBef>
                <a:spcPts val="0"/>
              </a:spcBef>
              <a:spcAft>
                <a:spcPts val="1800"/>
              </a:spcAft>
              <a:buClrTx/>
              <a:buSzPct val="100000"/>
              <a:buFont typeface="Arial" pitchFamily="34" charset="0"/>
              <a:buChar char="•"/>
              <a:tabLst/>
              <a:defRPr/>
            </a:pPr>
            <a:r>
              <a:rPr kumimoji="0" lang="en-US" sz="2400" i="0" u="none" strike="noStrike" kern="1200" cap="none" spc="0" normalizeH="0" baseline="0" noProof="0" dirty="0" smtClean="0">
                <a:ln>
                  <a:noFill/>
                </a:ln>
                <a:solidFill>
                  <a:srgbClr val="91816F"/>
                </a:solidFill>
                <a:effectLst/>
                <a:uLnTx/>
                <a:uFillTx/>
                <a:latin typeface="+mj-lt"/>
              </a:rPr>
              <a:t>They are judged on the degree of reasonableness</a:t>
            </a:r>
            <a:endParaRPr kumimoji="0" lang="en-US" sz="2400" i="0" u="none" strike="noStrike" kern="1200" cap="none" spc="0" normalizeH="0" baseline="0" noProof="0" dirty="0">
              <a:ln>
                <a:noFill/>
              </a:ln>
              <a:solidFill>
                <a:srgbClr val="91816F"/>
              </a:solidFill>
              <a:effectLst/>
              <a:uLnTx/>
              <a:uFillTx/>
              <a:latin typeface="+mj-lt"/>
            </a:endParaRPr>
          </a:p>
        </p:txBody>
      </p:sp>
      <p:sp>
        <p:nvSpPr>
          <p:cNvPr id="4" name="1 Título"/>
          <p:cNvSpPr txBox="1">
            <a:spLocks/>
          </p:cNvSpPr>
          <p:nvPr/>
        </p:nvSpPr>
        <p:spPr bwMode="auto">
          <a:xfrm>
            <a:off x="281380" y="335403"/>
            <a:ext cx="8179052" cy="4052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3200" b="1" dirty="0" smtClean="0">
                <a:solidFill>
                  <a:srgbClr val="3A332E"/>
                </a:solidFill>
                <a:ea typeface="Calibre Medium" charset="0"/>
                <a:cs typeface="Calibre Medium" charset="0"/>
              </a:rPr>
              <a:t>Ten Things You Must </a:t>
            </a:r>
            <a:r>
              <a:rPr lang="en-US" sz="3200" b="1" dirty="0" smtClean="0">
                <a:solidFill>
                  <a:srgbClr val="3A332E"/>
                </a:solidFill>
                <a:ea typeface="Calibre Medium" charset="0"/>
                <a:cs typeface="Calibre Medium" charset="0"/>
              </a:rPr>
              <a:t>Do (cont.)</a:t>
            </a:r>
            <a:endParaRPr lang="en-US" sz="3200" b="1" dirty="0" smtClean="0">
              <a:solidFill>
                <a:srgbClr val="3A332E"/>
              </a:solidFill>
              <a:ea typeface="Calibre Medium" charset="0"/>
              <a:cs typeface="Calibre Medium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19"/>
          <p:cNvSpPr txBox="1">
            <a:spLocks/>
          </p:cNvSpPr>
          <p:nvPr/>
        </p:nvSpPr>
        <p:spPr bwMode="auto">
          <a:xfrm>
            <a:off x="673224" y="1113588"/>
            <a:ext cx="8147248" cy="30783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marR="0" lvl="1" indent="-457200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Tx/>
              <a:buSzPct val="100000"/>
              <a:buFont typeface="Arial" charset="0"/>
              <a:buNone/>
              <a:tabLst/>
              <a:defRPr/>
            </a:pPr>
            <a:r>
              <a:rPr kumimoji="0" lang="en-US" sz="2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27A7D4"/>
                </a:solidFill>
                <a:effectLst/>
                <a:uLnTx/>
                <a:uFillTx/>
                <a:latin typeface="+mj-lt"/>
              </a:rPr>
              <a:t>8a. Obtain critical input from experienced and </a:t>
            </a:r>
            <a:br>
              <a:rPr kumimoji="0" lang="en-US" sz="2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27A7D4"/>
                </a:solidFill>
                <a:effectLst/>
                <a:uLnTx/>
                <a:uFillTx/>
                <a:latin typeface="+mj-lt"/>
              </a:rPr>
            </a:br>
            <a:r>
              <a:rPr kumimoji="0" lang="en-US" sz="2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27A7D4"/>
                </a:solidFill>
                <a:effectLst/>
                <a:uLnTx/>
                <a:uFillTx/>
                <a:latin typeface="+mj-lt"/>
              </a:rPr>
              <a:t>successful colleagues</a:t>
            </a:r>
          </a:p>
          <a:p>
            <a:pPr marL="365760" marR="0" lvl="1" indent="-365760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Tx/>
              <a:buSzPct val="100000"/>
              <a:buFont typeface="Arial" pitchFamily="34" charset="0"/>
              <a:buChar char="•"/>
              <a:tabLst/>
              <a:defRPr/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91816F"/>
                </a:solidFill>
                <a:effectLst/>
                <a:uLnTx/>
                <a:uFillTx/>
                <a:latin typeface="+mj-lt"/>
              </a:rPr>
              <a:t>One who has significant expertise in the topic area</a:t>
            </a:r>
          </a:p>
          <a:p>
            <a:pPr marL="365760" marR="0" lvl="1" indent="-365760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Tx/>
              <a:buSzPct val="100000"/>
              <a:buFont typeface="Arial" pitchFamily="34" charset="0"/>
              <a:buChar char="•"/>
              <a:tabLst/>
              <a:defRPr/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91816F"/>
                </a:solidFill>
                <a:effectLst/>
                <a:uLnTx/>
                <a:uFillTx/>
                <a:latin typeface="+mj-lt"/>
              </a:rPr>
              <a:t>Another who has only passing familiarity (or less) with 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91816F"/>
                </a:solidFill>
                <a:effectLst/>
                <a:uLnTx/>
                <a:uFillTx/>
                <a:latin typeface="+mj-lt"/>
              </a:rPr>
              <a:t/>
            </a:r>
            <a:b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91816F"/>
                </a:solidFill>
                <a:effectLst/>
                <a:uLnTx/>
                <a:uFillTx/>
                <a:latin typeface="+mj-lt"/>
              </a:rPr>
            </a:b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91816F"/>
                </a:solidFill>
                <a:effectLst/>
                <a:uLnTx/>
                <a:uFillTx/>
                <a:latin typeface="+mj-lt"/>
              </a:rPr>
              <a:t>the 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91816F"/>
                </a:solidFill>
                <a:effectLst/>
                <a:uLnTx/>
                <a:uFillTx/>
                <a:latin typeface="+mj-lt"/>
              </a:rPr>
              <a:t>subject matter</a:t>
            </a:r>
          </a:p>
          <a:p>
            <a:pPr marL="365760" marR="0" lvl="1" indent="-365760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Tx/>
              <a:buSzPct val="100000"/>
              <a:buFont typeface="Arial" pitchFamily="34" charset="0"/>
              <a:buChar char="•"/>
              <a:tabLst/>
              <a:defRPr/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91816F"/>
                </a:solidFill>
                <a:effectLst/>
                <a:uLnTx/>
                <a:uFillTx/>
                <a:latin typeface="+mj-lt"/>
              </a:rPr>
              <a:t>A third who is an excellent writer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91816F"/>
              </a:solidFill>
              <a:effectLst/>
              <a:uLnTx/>
              <a:uFillTx/>
              <a:latin typeface="+mj-lt"/>
            </a:endParaRPr>
          </a:p>
        </p:txBody>
      </p:sp>
      <p:sp>
        <p:nvSpPr>
          <p:cNvPr id="4" name="1 Título"/>
          <p:cNvSpPr txBox="1">
            <a:spLocks/>
          </p:cNvSpPr>
          <p:nvPr/>
        </p:nvSpPr>
        <p:spPr bwMode="auto">
          <a:xfrm>
            <a:off x="281380" y="335403"/>
            <a:ext cx="8179052" cy="4052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3200" b="1" dirty="0" smtClean="0">
                <a:solidFill>
                  <a:srgbClr val="3A332E"/>
                </a:solidFill>
                <a:ea typeface="Calibre Medium" charset="0"/>
                <a:cs typeface="Calibre Medium" charset="0"/>
              </a:rPr>
              <a:t>Ten Things You Must </a:t>
            </a:r>
            <a:r>
              <a:rPr lang="en-US" sz="3200" b="1" dirty="0" smtClean="0">
                <a:solidFill>
                  <a:srgbClr val="3A332E"/>
                </a:solidFill>
                <a:ea typeface="Calibre Medium" charset="0"/>
                <a:cs typeface="Calibre Medium" charset="0"/>
              </a:rPr>
              <a:t>Do (cont.)</a:t>
            </a:r>
            <a:endParaRPr lang="en-US" sz="3200" b="1" dirty="0" smtClean="0">
              <a:solidFill>
                <a:srgbClr val="3A332E"/>
              </a:solidFill>
              <a:ea typeface="Calibre Medium" charset="0"/>
              <a:cs typeface="Calibre Medium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19"/>
          <p:cNvSpPr txBox="1">
            <a:spLocks/>
          </p:cNvSpPr>
          <p:nvPr/>
        </p:nvSpPr>
        <p:spPr bwMode="auto">
          <a:xfrm>
            <a:off x="673224" y="1113588"/>
            <a:ext cx="8147248" cy="33218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marL="365760" marR="0" lvl="1" indent="-457200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Pct val="100000"/>
              <a:buFont typeface="Arial" charset="0"/>
              <a:buNone/>
              <a:tabLst/>
              <a:defRPr/>
            </a:pPr>
            <a:r>
              <a:rPr kumimoji="0" lang="en-US" sz="2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27A7D4"/>
                </a:solidFill>
                <a:effectLst/>
                <a:uLnTx/>
                <a:uFillTx/>
                <a:latin typeface="+mj-lt"/>
              </a:rPr>
              <a:t>8b. Obtain critical input from experienced and </a:t>
            </a:r>
            <a:br>
              <a:rPr kumimoji="0" lang="en-US" sz="2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27A7D4"/>
                </a:solidFill>
                <a:effectLst/>
                <a:uLnTx/>
                <a:uFillTx/>
                <a:latin typeface="+mj-lt"/>
              </a:rPr>
            </a:br>
            <a:r>
              <a:rPr kumimoji="0" lang="en-US" sz="2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27A7D4"/>
                </a:solidFill>
                <a:effectLst/>
                <a:uLnTx/>
                <a:uFillTx/>
                <a:latin typeface="+mj-lt"/>
              </a:rPr>
              <a:t>successful colleagues</a:t>
            </a:r>
          </a:p>
          <a:p>
            <a:pPr marL="365760" marR="0" lvl="1" indent="-365760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buClrTx/>
              <a:buSzPct val="100000"/>
              <a:buFont typeface="Arial" pitchFamily="34" charset="0"/>
              <a:buChar char="•"/>
              <a:tabLst/>
              <a:defRPr/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91816F"/>
                </a:solidFill>
                <a:effectLst/>
                <a:uLnTx/>
                <a:uFillTx/>
                <a:latin typeface="+mj-lt"/>
              </a:rPr>
              <a:t>Someone who…</a:t>
            </a:r>
          </a:p>
          <a:p>
            <a:pPr marL="822960" marR="0" lvl="1" indent="-365760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Arial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91816F"/>
                </a:solidFill>
                <a:effectLst/>
                <a:uLnTx/>
                <a:uFillTx/>
                <a:latin typeface="+mj-lt"/>
              </a:rPr>
              <a:t>Talks frankly, bluntly and clearly</a:t>
            </a:r>
          </a:p>
          <a:p>
            <a:pPr marL="1280160" lvl="2" indent="-365760">
              <a:spcBef>
                <a:spcPts val="0"/>
              </a:spcBef>
              <a:spcAft>
                <a:spcPts val="400"/>
              </a:spcAft>
              <a:buSzPct val="100000"/>
              <a:buFont typeface="Arial" pitchFamily="34" charset="0"/>
              <a:buChar char="•"/>
              <a:defRPr/>
            </a:pPr>
            <a:r>
              <a:rPr kumimoji="0" lang="en-US" sz="2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91816F"/>
                </a:solidFill>
                <a:effectLst/>
                <a:uLnTx/>
                <a:uFillTx/>
                <a:latin typeface="+mj-lt"/>
              </a:rPr>
              <a:t>Does not beat around the bush</a:t>
            </a:r>
          </a:p>
          <a:p>
            <a:pPr marL="822960" marR="0" lvl="1" indent="-365760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Tx/>
              <a:buSzPct val="100000"/>
              <a:buFont typeface="Arial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91816F"/>
                </a:solidFill>
                <a:effectLst/>
                <a:uLnTx/>
                <a:uFillTx/>
                <a:latin typeface="+mj-lt"/>
              </a:rPr>
              <a:t>Has little sympathy for your ego</a:t>
            </a:r>
          </a:p>
          <a:p>
            <a:pPr marL="822960" marR="0" lvl="1" indent="-365760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Tx/>
              <a:buSzPct val="100000"/>
              <a:buFont typeface="Arial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91816F"/>
                </a:solidFill>
                <a:effectLst/>
                <a:uLnTx/>
                <a:uFillTx/>
                <a:latin typeface="+mj-lt"/>
              </a:rPr>
              <a:t>Is smart and crafty</a:t>
            </a:r>
          </a:p>
          <a:p>
            <a:pPr marL="822960" marR="0" lvl="1" indent="-365760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Pct val="100000"/>
              <a:buFont typeface="Arial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91816F"/>
                </a:solidFill>
                <a:effectLst/>
                <a:uLnTx/>
                <a:uFillTx/>
                <a:latin typeface="+mj-lt"/>
              </a:rPr>
              <a:t>Has success in obtaining grants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91816F"/>
              </a:solidFill>
              <a:effectLst/>
              <a:uLnTx/>
              <a:uFillTx/>
              <a:latin typeface="+mj-lt"/>
            </a:endParaRPr>
          </a:p>
        </p:txBody>
      </p:sp>
      <p:sp>
        <p:nvSpPr>
          <p:cNvPr id="4" name="1 Título"/>
          <p:cNvSpPr txBox="1">
            <a:spLocks/>
          </p:cNvSpPr>
          <p:nvPr/>
        </p:nvSpPr>
        <p:spPr bwMode="auto">
          <a:xfrm>
            <a:off x="281380" y="335403"/>
            <a:ext cx="8179052" cy="4052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3200" b="1" dirty="0" smtClean="0">
                <a:solidFill>
                  <a:srgbClr val="3A332E"/>
                </a:solidFill>
                <a:ea typeface="Calibre Medium" charset="0"/>
                <a:cs typeface="Calibre Medium" charset="0"/>
              </a:rPr>
              <a:t>Ten Things You Must </a:t>
            </a:r>
            <a:r>
              <a:rPr lang="en-US" sz="3200" b="1" dirty="0" smtClean="0">
                <a:solidFill>
                  <a:srgbClr val="3A332E"/>
                </a:solidFill>
                <a:ea typeface="Calibre Medium" charset="0"/>
                <a:cs typeface="Calibre Medium" charset="0"/>
              </a:rPr>
              <a:t>Do (cont.)</a:t>
            </a:r>
            <a:endParaRPr lang="en-US" sz="3200" b="1" dirty="0" smtClean="0">
              <a:solidFill>
                <a:srgbClr val="3A332E"/>
              </a:solidFill>
              <a:ea typeface="Calibre Medium" charset="0"/>
              <a:cs typeface="Calibre Medium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1 Título"/>
          <p:cNvSpPr txBox="1">
            <a:spLocks/>
          </p:cNvSpPr>
          <p:nvPr/>
        </p:nvSpPr>
        <p:spPr>
          <a:xfrm>
            <a:off x="395288" y="811597"/>
            <a:ext cx="8065144" cy="355997"/>
          </a:xfrm>
          <a:prstGeom prst="rect">
            <a:avLst/>
          </a:prstGeom>
        </p:spPr>
        <p:txBody>
          <a:bodyPr anchor="ctr"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800" b="1" dirty="0" smtClean="0">
              <a:solidFill>
                <a:schemeClr val="tx2">
                  <a:lumMod val="60000"/>
                  <a:lumOff val="40000"/>
                </a:schemeClr>
              </a:solidFill>
              <a:latin typeface="Plantagenet Cherokee" pitchFamily="18" charset="0"/>
            </a:endParaRPr>
          </a:p>
        </p:txBody>
      </p:sp>
      <p:sp>
        <p:nvSpPr>
          <p:cNvPr id="9" name="Content Placeholder 19"/>
          <p:cNvSpPr txBox="1">
            <a:spLocks/>
          </p:cNvSpPr>
          <p:nvPr/>
        </p:nvSpPr>
        <p:spPr>
          <a:xfrm>
            <a:off x="673224" y="1167594"/>
            <a:ext cx="8147248" cy="3078342"/>
          </a:xfrm>
          <a:prstGeom prst="rect">
            <a:avLst/>
          </a:prstGeom>
          <a:ln>
            <a:noFill/>
          </a:ln>
          <a:effectLst/>
        </p:spPr>
        <p:txBody>
          <a:bodyPr/>
          <a:lstStyle/>
          <a:p>
            <a:pPr marL="0" marR="0" lvl="1" indent="-365760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Tx/>
              <a:buSzPct val="80000"/>
              <a:buFont typeface="Arial" charset="0"/>
              <a:buNone/>
              <a:tabLst>
                <a:tab pos="1714500" algn="l"/>
              </a:tabLst>
              <a:defRPr/>
            </a:pPr>
            <a:r>
              <a:rPr kumimoji="0" lang="en-US" sz="2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27A7D4"/>
                </a:solidFill>
                <a:effectLst/>
                <a:uLnTx/>
                <a:uFillTx/>
                <a:latin typeface="+mj-lt"/>
              </a:rPr>
              <a:t>9. Fill out forms completely and correctly</a:t>
            </a:r>
          </a:p>
          <a:p>
            <a:pPr marL="0" marR="0" lvl="1" indent="-365760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Pct val="80000"/>
              <a:buFont typeface="Arial" charset="0"/>
              <a:buNone/>
              <a:tabLst>
                <a:tab pos="1714500" algn="l"/>
              </a:tabLst>
              <a:defRPr/>
            </a:pPr>
            <a:r>
              <a:rPr kumimoji="0" lang="en-US" sz="2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27A7D4"/>
                </a:solidFill>
                <a:effectLst/>
                <a:uLnTx/>
                <a:uFillTx/>
                <a:latin typeface="+mj-lt"/>
              </a:rPr>
              <a:t>10. Allow time for intramural administrative requirements</a:t>
            </a:r>
          </a:p>
          <a:p>
            <a:pPr marL="457200" marR="0" lvl="2" indent="-457200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3000"/>
              </a:spcAft>
              <a:buClrTx/>
              <a:buSzPct val="80000"/>
              <a:buFont typeface="Arial" pitchFamily="34" charset="0"/>
              <a:buChar char="•"/>
              <a:tabLst>
                <a:tab pos="1714500" algn="l"/>
              </a:tabLst>
              <a:defRPr/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91816F"/>
                </a:solidFill>
                <a:effectLst/>
                <a:uLnTx/>
                <a:uFillTx/>
                <a:latin typeface="+mj-lt"/>
              </a:rPr>
              <a:t>Submit in a timely manner! </a:t>
            </a:r>
          </a:p>
          <a:p>
            <a:pPr marL="342900" marR="0" lvl="0" indent="-342900" algn="ctr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en-US" sz="2800" b="1" i="0" u="sng" strike="noStrike" kern="1200" cap="none" spc="0" normalizeH="0" baseline="0" noProof="0" dirty="0" smtClean="0">
                <a:ln>
                  <a:noFill/>
                </a:ln>
                <a:solidFill>
                  <a:srgbClr val="504740"/>
                </a:solidFill>
                <a:effectLst/>
                <a:uLnTx/>
                <a:uFillTx/>
                <a:latin typeface="+mj-lt"/>
              </a:rPr>
              <a:t>A Deadline is A Deadline!!!</a:t>
            </a:r>
            <a:endParaRPr kumimoji="0" lang="en-US" sz="2800" b="0" i="0" u="sng" strike="noStrike" kern="1200" cap="none" spc="0" normalizeH="0" baseline="0" noProof="0" dirty="0">
              <a:ln>
                <a:noFill/>
              </a:ln>
              <a:solidFill>
                <a:srgbClr val="504740"/>
              </a:solidFill>
              <a:effectLst/>
              <a:uLnTx/>
              <a:uFillTx/>
              <a:latin typeface="+mj-lt"/>
            </a:endParaRPr>
          </a:p>
        </p:txBody>
      </p:sp>
      <p:sp>
        <p:nvSpPr>
          <p:cNvPr id="5" name="1 Título"/>
          <p:cNvSpPr txBox="1">
            <a:spLocks/>
          </p:cNvSpPr>
          <p:nvPr/>
        </p:nvSpPr>
        <p:spPr bwMode="auto">
          <a:xfrm>
            <a:off x="281380" y="335403"/>
            <a:ext cx="8179052" cy="4052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3200" b="1" dirty="0" smtClean="0">
                <a:solidFill>
                  <a:srgbClr val="3A332E"/>
                </a:solidFill>
                <a:ea typeface="Calibre Medium" charset="0"/>
                <a:cs typeface="Calibre Medium" charset="0"/>
              </a:rPr>
              <a:t>Ten Things You Must </a:t>
            </a:r>
            <a:r>
              <a:rPr lang="en-US" sz="3200" b="1" dirty="0" smtClean="0">
                <a:solidFill>
                  <a:srgbClr val="3A332E"/>
                </a:solidFill>
                <a:ea typeface="Calibre Medium" charset="0"/>
                <a:cs typeface="Calibre Medium" charset="0"/>
              </a:rPr>
              <a:t>Do (cont.)</a:t>
            </a:r>
            <a:endParaRPr lang="en-US" sz="3200" b="1" dirty="0" smtClean="0">
              <a:solidFill>
                <a:srgbClr val="3A332E"/>
              </a:solidFill>
              <a:ea typeface="Calibre Medium" charset="0"/>
              <a:cs typeface="Calibre Medium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5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1 Título"/>
          <p:cNvSpPr txBox="1">
            <a:spLocks/>
          </p:cNvSpPr>
          <p:nvPr/>
        </p:nvSpPr>
        <p:spPr bwMode="auto">
          <a:xfrm>
            <a:off x="395288" y="250031"/>
            <a:ext cx="8137152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1" hangingPunct="1">
              <a:lnSpc>
                <a:spcPts val="5763"/>
              </a:lnSpc>
            </a:pPr>
            <a:endParaRPr lang="en-US" sz="3600" b="1" dirty="0">
              <a:solidFill>
                <a:schemeClr val="tx2"/>
              </a:solidFill>
              <a:latin typeface="Trajan Pro" pitchFamily="18" charset="0"/>
            </a:endParaRPr>
          </a:p>
        </p:txBody>
      </p:sp>
      <p:sp>
        <p:nvSpPr>
          <p:cNvPr id="20" name="Content Placeholder 19"/>
          <p:cNvSpPr>
            <a:spLocks noGrp="1"/>
          </p:cNvSpPr>
          <p:nvPr>
            <p:ph idx="1"/>
          </p:nvPr>
        </p:nvSpPr>
        <p:spPr>
          <a:xfrm>
            <a:off x="673224" y="1094538"/>
            <a:ext cx="8147248" cy="3309970"/>
          </a:xfrm>
        </p:spPr>
        <p:txBody>
          <a:bodyPr>
            <a:noAutofit/>
          </a:bodyPr>
          <a:lstStyle/>
          <a:p>
            <a:pPr marL="0" indent="-365760" fontAlgn="auto">
              <a:spcBef>
                <a:spcPts val="0"/>
              </a:spcBef>
              <a:spcAft>
                <a:spcPts val="1000"/>
              </a:spcAft>
              <a:buSzPct val="100000"/>
              <a:buNone/>
              <a:defRPr/>
            </a:pPr>
            <a:r>
              <a:rPr lang="en-US" sz="2600" b="1" dirty="0" smtClean="0">
                <a:solidFill>
                  <a:srgbClr val="27A7D4"/>
                </a:solidFill>
              </a:rPr>
              <a:t>Public Sources of Funding</a:t>
            </a:r>
          </a:p>
          <a:p>
            <a:pPr marL="365760" indent="-365760" fontAlgn="auto">
              <a:spcBef>
                <a:spcPts val="0"/>
              </a:spcBef>
              <a:spcAft>
                <a:spcPts val="0"/>
              </a:spcAft>
              <a:buClrTx/>
              <a:buSzPct val="100000"/>
              <a:defRPr/>
            </a:pPr>
            <a:r>
              <a:rPr lang="en-US" sz="2400" b="1" dirty="0" smtClean="0">
                <a:solidFill>
                  <a:srgbClr val="91816F"/>
                </a:solidFill>
              </a:rPr>
              <a:t>Federal </a:t>
            </a:r>
            <a:r>
              <a:rPr lang="en-US" sz="2400" b="1" dirty="0" smtClean="0">
                <a:solidFill>
                  <a:srgbClr val="91816F"/>
                </a:solidFill>
              </a:rPr>
              <a:t>agencies (non-competitive</a:t>
            </a:r>
            <a:r>
              <a:rPr lang="en-US" sz="2400" b="1" dirty="0" smtClean="0">
                <a:solidFill>
                  <a:srgbClr val="91816F"/>
                </a:solidFill>
              </a:rPr>
              <a:t>) </a:t>
            </a:r>
          </a:p>
          <a:p>
            <a:pPr marL="822960" lvl="1" indent="-365760" fontAlgn="auto">
              <a:spcBef>
                <a:spcPts val="0"/>
              </a:spcBef>
              <a:spcAft>
                <a:spcPts val="1200"/>
              </a:spcAft>
              <a:buSzPct val="100000"/>
              <a:defRPr/>
            </a:pPr>
            <a:r>
              <a:rPr lang="en-US" sz="2400" dirty="0" smtClean="0">
                <a:solidFill>
                  <a:srgbClr val="91816F"/>
                </a:solidFill>
              </a:rPr>
              <a:t>Formula Grants, Entitlements/Block Grants generally awarded through states, counties or cities</a:t>
            </a:r>
          </a:p>
          <a:p>
            <a:pPr marL="365760" indent="-365760" fontAlgn="auto">
              <a:spcBef>
                <a:spcPts val="0"/>
              </a:spcBef>
              <a:spcAft>
                <a:spcPts val="0"/>
              </a:spcAft>
              <a:buClrTx/>
              <a:buSzPct val="100000"/>
              <a:defRPr/>
            </a:pPr>
            <a:r>
              <a:rPr lang="en-US" sz="2400" b="1" dirty="0" smtClean="0">
                <a:solidFill>
                  <a:srgbClr val="91816F"/>
                </a:solidFill>
              </a:rPr>
              <a:t>Competitive</a:t>
            </a:r>
          </a:p>
          <a:p>
            <a:pPr marL="822960" lvl="1" indent="-365760" fontAlgn="auto">
              <a:spcBef>
                <a:spcPts val="0"/>
              </a:spcBef>
              <a:spcAft>
                <a:spcPts val="1200"/>
              </a:spcAft>
              <a:buSzPct val="100000"/>
              <a:defRPr/>
            </a:pPr>
            <a:r>
              <a:rPr lang="en-US" sz="2400" dirty="0" smtClean="0">
                <a:solidFill>
                  <a:srgbClr val="91816F"/>
                </a:solidFill>
              </a:rPr>
              <a:t>Federal agency awards to a specific grantee in response </a:t>
            </a:r>
            <a:br>
              <a:rPr lang="en-US" sz="2400" dirty="0" smtClean="0">
                <a:solidFill>
                  <a:srgbClr val="91816F"/>
                </a:solidFill>
              </a:rPr>
            </a:br>
            <a:r>
              <a:rPr lang="en-US" sz="2400" dirty="0" smtClean="0">
                <a:solidFill>
                  <a:srgbClr val="91816F"/>
                </a:solidFill>
              </a:rPr>
              <a:t>to a request for proposals or notice of funds available</a:t>
            </a:r>
          </a:p>
          <a:p>
            <a:pPr marL="365760" indent="-365760" fontAlgn="auto">
              <a:spcBef>
                <a:spcPts val="0"/>
              </a:spcBef>
              <a:spcAft>
                <a:spcPts val="1000"/>
              </a:spcAft>
              <a:buClrTx/>
              <a:buSzPct val="100000"/>
              <a:defRPr/>
            </a:pPr>
            <a:r>
              <a:rPr lang="en-US" sz="2400" b="1" dirty="0" smtClean="0">
                <a:solidFill>
                  <a:srgbClr val="91816F"/>
                </a:solidFill>
              </a:rPr>
              <a:t>State and </a:t>
            </a:r>
            <a:r>
              <a:rPr lang="en-US" sz="2400" b="1" dirty="0" smtClean="0">
                <a:solidFill>
                  <a:srgbClr val="91816F"/>
                </a:solidFill>
              </a:rPr>
              <a:t>local agencies</a:t>
            </a:r>
            <a:endParaRPr lang="en-US" sz="2400" b="1" dirty="0">
              <a:solidFill>
                <a:srgbClr val="91816F"/>
              </a:solidFill>
            </a:endParaRPr>
          </a:p>
        </p:txBody>
      </p:sp>
      <p:sp>
        <p:nvSpPr>
          <p:cNvPr id="4" name="1 Título"/>
          <p:cNvSpPr txBox="1">
            <a:spLocks/>
          </p:cNvSpPr>
          <p:nvPr/>
        </p:nvSpPr>
        <p:spPr bwMode="auto">
          <a:xfrm>
            <a:off x="281380" y="335403"/>
            <a:ext cx="8251060" cy="4052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3200" b="1" dirty="0" smtClean="0">
                <a:solidFill>
                  <a:srgbClr val="3A332E"/>
                </a:solidFill>
                <a:ea typeface="Calibre Medium" charset="0"/>
                <a:cs typeface="Calibre Medium" charset="0"/>
              </a:rPr>
              <a:t>Funding Resources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  <p:bldP spid="4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Content Placeholder 19"/>
          <p:cNvSpPr>
            <a:spLocks noGrp="1"/>
          </p:cNvSpPr>
          <p:nvPr>
            <p:ph idx="1"/>
          </p:nvPr>
        </p:nvSpPr>
        <p:spPr>
          <a:xfrm>
            <a:off x="673224" y="1015131"/>
            <a:ext cx="8147248" cy="3358039"/>
          </a:xfrm>
        </p:spPr>
        <p:txBody>
          <a:bodyPr>
            <a:noAutofit/>
          </a:bodyPr>
          <a:lstStyle/>
          <a:p>
            <a:pPr marL="0" indent="-365760" fontAlgn="auto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ct val="100000"/>
              <a:buNone/>
              <a:defRPr/>
            </a:pPr>
            <a:r>
              <a:rPr lang="en-US" sz="2600" b="1" dirty="0" smtClean="0">
                <a:solidFill>
                  <a:srgbClr val="27A7D4"/>
                </a:solidFill>
              </a:rPr>
              <a:t>Private Sources of Funding</a:t>
            </a:r>
          </a:p>
          <a:p>
            <a:pPr marL="365760" indent="-36576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defRPr/>
            </a:pPr>
            <a:r>
              <a:rPr lang="en-US" sz="2400" b="1" dirty="0" smtClean="0">
                <a:solidFill>
                  <a:srgbClr val="91816F"/>
                </a:solidFill>
              </a:rPr>
              <a:t>Foundations</a:t>
            </a:r>
          </a:p>
          <a:p>
            <a:pPr marL="822960" lvl="1" indent="-365760" fontAlgn="auto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ct val="100000"/>
              <a:defRPr/>
            </a:pPr>
            <a:r>
              <a:rPr lang="en-US" sz="2200" dirty="0" smtClean="0">
                <a:solidFill>
                  <a:srgbClr val="91816F"/>
                </a:solidFill>
              </a:rPr>
              <a:t>General support, </a:t>
            </a:r>
            <a:r>
              <a:rPr lang="en-US" sz="2200" dirty="0" smtClean="0">
                <a:solidFill>
                  <a:srgbClr val="91816F"/>
                </a:solidFill>
              </a:rPr>
              <a:t>endowments</a:t>
            </a:r>
            <a:r>
              <a:rPr lang="en-US" sz="2200" dirty="0" smtClean="0">
                <a:solidFill>
                  <a:srgbClr val="91816F"/>
                </a:solidFill>
              </a:rPr>
              <a:t>, </a:t>
            </a:r>
            <a:r>
              <a:rPr lang="en-US" sz="2200" dirty="0" smtClean="0">
                <a:solidFill>
                  <a:srgbClr val="91816F"/>
                </a:solidFill>
              </a:rPr>
              <a:t>project grants</a:t>
            </a:r>
            <a:r>
              <a:rPr lang="en-US" sz="2200" dirty="0" smtClean="0">
                <a:solidFill>
                  <a:srgbClr val="91816F"/>
                </a:solidFill>
              </a:rPr>
              <a:t>, Challenge (Matching) </a:t>
            </a:r>
            <a:r>
              <a:rPr lang="en-US" sz="2200" dirty="0" smtClean="0">
                <a:solidFill>
                  <a:srgbClr val="91816F"/>
                </a:solidFill>
              </a:rPr>
              <a:t>grants</a:t>
            </a:r>
            <a:r>
              <a:rPr lang="en-US" sz="2200" dirty="0" smtClean="0">
                <a:solidFill>
                  <a:srgbClr val="91816F"/>
                </a:solidFill>
              </a:rPr>
              <a:t>, Fellowship, </a:t>
            </a:r>
            <a:r>
              <a:rPr lang="en-US" sz="2200" dirty="0" smtClean="0">
                <a:solidFill>
                  <a:srgbClr val="91816F"/>
                </a:solidFill>
              </a:rPr>
              <a:t>&amp; </a:t>
            </a:r>
            <a:r>
              <a:rPr lang="en-US" sz="2200" dirty="0" smtClean="0">
                <a:solidFill>
                  <a:srgbClr val="91816F"/>
                </a:solidFill>
              </a:rPr>
              <a:t>Capitol </a:t>
            </a:r>
            <a:r>
              <a:rPr lang="en-US" sz="2200" dirty="0" smtClean="0">
                <a:solidFill>
                  <a:srgbClr val="91816F"/>
                </a:solidFill>
              </a:rPr>
              <a:t>grants</a:t>
            </a:r>
            <a:endParaRPr lang="en-US" sz="2200" dirty="0" smtClean="0">
              <a:solidFill>
                <a:srgbClr val="91816F"/>
              </a:solidFill>
            </a:endParaRPr>
          </a:p>
          <a:p>
            <a:pPr marL="365760" indent="-36576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defRPr/>
            </a:pPr>
            <a:r>
              <a:rPr lang="en-US" sz="2400" b="1" dirty="0" smtClean="0">
                <a:solidFill>
                  <a:srgbClr val="91816F"/>
                </a:solidFill>
              </a:rPr>
              <a:t>Corporations</a:t>
            </a:r>
          </a:p>
          <a:p>
            <a:pPr marL="822960" lvl="3" indent="-36576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defRPr/>
            </a:pPr>
            <a:r>
              <a:rPr lang="en-US" sz="2200" dirty="0" smtClean="0">
                <a:solidFill>
                  <a:srgbClr val="91816F"/>
                </a:solidFill>
              </a:rPr>
              <a:t>Direct </a:t>
            </a:r>
            <a:r>
              <a:rPr lang="en-US" sz="2200" dirty="0" smtClean="0">
                <a:solidFill>
                  <a:srgbClr val="91816F"/>
                </a:solidFill>
              </a:rPr>
              <a:t>cash</a:t>
            </a:r>
            <a:r>
              <a:rPr lang="en-US" sz="2200" dirty="0" smtClean="0">
                <a:solidFill>
                  <a:srgbClr val="91816F"/>
                </a:solidFill>
              </a:rPr>
              <a:t>, </a:t>
            </a:r>
            <a:r>
              <a:rPr lang="en-US" sz="2200" dirty="0" smtClean="0">
                <a:solidFill>
                  <a:srgbClr val="91816F"/>
                </a:solidFill>
              </a:rPr>
              <a:t>donations </a:t>
            </a:r>
            <a:endParaRPr lang="en-US" sz="2200" dirty="0" smtClean="0">
              <a:solidFill>
                <a:srgbClr val="91816F"/>
              </a:solidFill>
            </a:endParaRPr>
          </a:p>
          <a:p>
            <a:pPr marL="1280160" lvl="4" indent="-365760" fontAlgn="auto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ct val="100000"/>
              <a:defRPr/>
            </a:pPr>
            <a:r>
              <a:rPr lang="en-US" sz="2000" dirty="0" smtClean="0">
                <a:solidFill>
                  <a:srgbClr val="91816F"/>
                </a:solidFill>
              </a:rPr>
              <a:t>Equipment, facilities, land, employee services, etc.</a:t>
            </a:r>
          </a:p>
          <a:p>
            <a:pPr marL="822960" lvl="3" indent="-36576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defRPr/>
            </a:pPr>
            <a:r>
              <a:rPr lang="en-US" sz="2200" dirty="0" smtClean="0">
                <a:solidFill>
                  <a:srgbClr val="91816F"/>
                </a:solidFill>
              </a:rPr>
              <a:t>Marketing </a:t>
            </a:r>
            <a:r>
              <a:rPr lang="en-US" sz="2200" dirty="0" smtClean="0">
                <a:solidFill>
                  <a:srgbClr val="91816F"/>
                </a:solidFill>
              </a:rPr>
              <a:t>&amp; promotion products </a:t>
            </a:r>
            <a:endParaRPr lang="en-US" sz="2200" dirty="0" smtClean="0">
              <a:solidFill>
                <a:srgbClr val="91816F"/>
              </a:solidFill>
            </a:endParaRPr>
          </a:p>
          <a:p>
            <a:pPr marL="1280160" lvl="4" indent="-365760" fontAlgn="auto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ct val="100000"/>
              <a:defRPr/>
            </a:pPr>
            <a:r>
              <a:rPr lang="en-US" sz="2000" dirty="0" smtClean="0">
                <a:solidFill>
                  <a:srgbClr val="91816F"/>
                </a:solidFill>
              </a:rPr>
              <a:t>Creating income</a:t>
            </a:r>
            <a:endParaRPr lang="en-US" sz="2000" dirty="0">
              <a:solidFill>
                <a:srgbClr val="91816F"/>
              </a:solidFill>
            </a:endParaRPr>
          </a:p>
        </p:txBody>
      </p:sp>
      <p:sp>
        <p:nvSpPr>
          <p:cNvPr id="7" name="1 Título"/>
          <p:cNvSpPr txBox="1">
            <a:spLocks/>
          </p:cNvSpPr>
          <p:nvPr/>
        </p:nvSpPr>
        <p:spPr bwMode="auto">
          <a:xfrm>
            <a:off x="281380" y="335403"/>
            <a:ext cx="8334168" cy="4052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3200" b="1" dirty="0" smtClean="0">
                <a:solidFill>
                  <a:srgbClr val="3A332E"/>
                </a:solidFill>
                <a:ea typeface="Calibre Medium" charset="0"/>
                <a:cs typeface="Calibre Medium" charset="0"/>
              </a:rPr>
              <a:t>Types of Funding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Content Placeholder 19"/>
          <p:cNvSpPr>
            <a:spLocks noGrp="1"/>
          </p:cNvSpPr>
          <p:nvPr>
            <p:ph idx="1"/>
          </p:nvPr>
        </p:nvSpPr>
        <p:spPr>
          <a:xfrm>
            <a:off x="673224" y="1113587"/>
            <a:ext cx="8147248" cy="3298095"/>
          </a:xfrm>
        </p:spPr>
        <p:txBody>
          <a:bodyPr>
            <a:noAutofit/>
          </a:bodyPr>
          <a:lstStyle/>
          <a:p>
            <a:pPr marL="0" indent="-36576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Wingdings" pitchFamily="2" charset="2"/>
              <a:buNone/>
            </a:pPr>
            <a:r>
              <a:rPr lang="en-US" sz="2600" b="1" dirty="0" smtClean="0">
                <a:solidFill>
                  <a:srgbClr val="27A7D4"/>
                </a:solidFill>
              </a:rPr>
              <a:t>Professional &amp; Trade Associations</a:t>
            </a:r>
          </a:p>
          <a:p>
            <a:pPr marL="365760" indent="-365760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</a:pPr>
            <a:r>
              <a:rPr lang="en-US" sz="2400" b="1" dirty="0" smtClean="0">
                <a:solidFill>
                  <a:srgbClr val="91816F"/>
                </a:solidFill>
              </a:rPr>
              <a:t>Groups such as fraternities, sororities, labor unions, etc.</a:t>
            </a:r>
          </a:p>
          <a:p>
            <a:pPr marL="822960" lvl="1" indent="-365760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</a:pPr>
            <a:r>
              <a:rPr lang="en-US" sz="2400" dirty="0" smtClean="0">
                <a:solidFill>
                  <a:srgbClr val="91816F"/>
                </a:solidFill>
              </a:rPr>
              <a:t>Generally smaller $ for a specific purpose</a:t>
            </a:r>
          </a:p>
          <a:p>
            <a:pPr marL="0" indent="-36576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Wingdings" pitchFamily="2" charset="2"/>
              <a:buNone/>
            </a:pPr>
            <a:r>
              <a:rPr lang="en-US" sz="2600" b="1" dirty="0" smtClean="0">
                <a:solidFill>
                  <a:srgbClr val="27A7D4"/>
                </a:solidFill>
              </a:rPr>
              <a:t>Fundraising Activities  </a:t>
            </a:r>
          </a:p>
          <a:p>
            <a:pPr marL="365760" indent="-36576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2400" b="1" dirty="0" smtClean="0">
                <a:solidFill>
                  <a:srgbClr val="91816F"/>
                </a:solidFill>
              </a:rPr>
              <a:t>Activities an organization sponsors to fund specific projects</a:t>
            </a:r>
          </a:p>
        </p:txBody>
      </p:sp>
      <p:sp>
        <p:nvSpPr>
          <p:cNvPr id="6" name="1 Título"/>
          <p:cNvSpPr txBox="1">
            <a:spLocks/>
          </p:cNvSpPr>
          <p:nvPr/>
        </p:nvSpPr>
        <p:spPr bwMode="auto">
          <a:xfrm>
            <a:off x="281379" y="335403"/>
            <a:ext cx="8381669" cy="4052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3200" b="1" dirty="0" smtClean="0">
                <a:solidFill>
                  <a:srgbClr val="3A332E"/>
                </a:solidFill>
                <a:ea typeface="Calibre Medium" charset="0"/>
                <a:cs typeface="Calibre Medium" charset="0"/>
              </a:rPr>
              <a:t>Types of </a:t>
            </a:r>
            <a:r>
              <a:rPr lang="en-US" sz="3200" b="1" dirty="0" smtClean="0">
                <a:solidFill>
                  <a:srgbClr val="3A332E"/>
                </a:solidFill>
                <a:ea typeface="Calibre Medium" charset="0"/>
                <a:cs typeface="Calibre Medium" charset="0"/>
              </a:rPr>
              <a:t>Funding (cont.)</a:t>
            </a:r>
            <a:endParaRPr lang="en-US" sz="3200" b="1" dirty="0" smtClean="0">
              <a:solidFill>
                <a:srgbClr val="3A332E"/>
              </a:solidFill>
              <a:ea typeface="Calibre Medium" charset="0"/>
              <a:cs typeface="Calibre Medium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Content Placeholder 19"/>
          <p:cNvSpPr>
            <a:spLocks noGrp="1"/>
          </p:cNvSpPr>
          <p:nvPr>
            <p:ph idx="1"/>
          </p:nvPr>
        </p:nvSpPr>
        <p:spPr>
          <a:xfrm>
            <a:off x="455015" y="1149513"/>
            <a:ext cx="7886700" cy="3263504"/>
          </a:xfrm>
        </p:spPr>
        <p:txBody>
          <a:bodyPr>
            <a:noAutofit/>
          </a:bodyPr>
          <a:lstStyle/>
          <a:p>
            <a:pPr marL="365760" indent="-36576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</a:pPr>
            <a:r>
              <a:rPr lang="en-US" sz="2400" b="1" dirty="0" smtClean="0">
                <a:solidFill>
                  <a:srgbClr val="91816F"/>
                </a:solidFill>
                <a:latin typeface="+mj-lt"/>
              </a:rPr>
              <a:t>Increase knowledge of the grant writing process</a:t>
            </a:r>
          </a:p>
          <a:p>
            <a:pPr marL="365760" indent="-36576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</a:pPr>
            <a:r>
              <a:rPr lang="en-US" sz="2400" b="1" dirty="0" smtClean="0">
                <a:solidFill>
                  <a:srgbClr val="91816F"/>
                </a:solidFill>
                <a:latin typeface="+mj-lt"/>
              </a:rPr>
              <a:t>Experience in reviewing funding information to determine alignment with your institution’s needs/goals</a:t>
            </a:r>
          </a:p>
          <a:p>
            <a:pPr marL="365760" indent="-36576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</a:pPr>
            <a:r>
              <a:rPr lang="en-US" sz="2400" b="1" dirty="0" smtClean="0">
                <a:solidFill>
                  <a:srgbClr val="91816F"/>
                </a:solidFill>
                <a:latin typeface="+mj-lt"/>
              </a:rPr>
              <a:t>Develop a project outline/concept paper addressing a </a:t>
            </a:r>
            <a:br>
              <a:rPr lang="en-US" sz="2400" b="1" dirty="0" smtClean="0">
                <a:solidFill>
                  <a:srgbClr val="91816F"/>
                </a:solidFill>
                <a:latin typeface="+mj-lt"/>
              </a:rPr>
            </a:br>
            <a:r>
              <a:rPr lang="en-US" sz="2400" b="1" dirty="0" smtClean="0">
                <a:solidFill>
                  <a:srgbClr val="91816F"/>
                </a:solidFill>
                <a:latin typeface="+mj-lt"/>
              </a:rPr>
              <a:t>grant RFP/RFA</a:t>
            </a:r>
          </a:p>
          <a:p>
            <a:pPr marL="365760" indent="-36576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</a:pPr>
            <a:r>
              <a:rPr lang="en-US" sz="2400" b="1" dirty="0" smtClean="0">
                <a:solidFill>
                  <a:srgbClr val="91816F"/>
                </a:solidFill>
                <a:latin typeface="+mj-lt"/>
              </a:rPr>
              <a:t>Make an individual commitment to be involved in preparing a full grant proposal</a:t>
            </a:r>
          </a:p>
          <a:p>
            <a:pPr marL="36576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</a:pPr>
            <a:endParaRPr lang="en-US" sz="2400" dirty="0">
              <a:solidFill>
                <a:srgbClr val="6A686E"/>
              </a:solidFill>
              <a:latin typeface="+mj-lt"/>
            </a:endParaRPr>
          </a:p>
        </p:txBody>
      </p:sp>
      <p:sp>
        <p:nvSpPr>
          <p:cNvPr id="12" name="1 Título"/>
          <p:cNvSpPr txBox="1">
            <a:spLocks/>
          </p:cNvSpPr>
          <p:nvPr/>
        </p:nvSpPr>
        <p:spPr bwMode="auto">
          <a:xfrm>
            <a:off x="828016" y="335403"/>
            <a:ext cx="7140698" cy="4052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3200" b="1" dirty="0" smtClean="0">
                <a:solidFill>
                  <a:srgbClr val="3A332E"/>
                </a:solidFill>
                <a:ea typeface="Calibre Medium" charset="0"/>
                <a:cs typeface="Calibre Medium" charset="0"/>
              </a:rPr>
              <a:t>Workshop Goals</a:t>
            </a:r>
            <a:endParaRPr lang="es-HN" sz="3200" b="1" dirty="0">
              <a:solidFill>
                <a:srgbClr val="3A332E"/>
              </a:solidFill>
              <a:ea typeface="Calibre Medium" charset="0"/>
              <a:cs typeface="Calibre Medium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3991" y="539006"/>
            <a:ext cx="3868340" cy="617934"/>
          </a:xfrm>
        </p:spPr>
        <p:txBody>
          <a:bodyPr>
            <a:normAutofit/>
          </a:bodyPr>
          <a:lstStyle/>
          <a:p>
            <a:pPr algn="ctr"/>
            <a:r>
              <a:rPr lang="en-US" sz="2400" dirty="0" smtClean="0">
                <a:solidFill>
                  <a:srgbClr val="27A7D4"/>
                </a:solidFill>
              </a:rPr>
              <a:t>Public</a:t>
            </a:r>
            <a:endParaRPr lang="en-US" sz="2400" dirty="0">
              <a:solidFill>
                <a:srgbClr val="27A7D4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4350" y="1156940"/>
            <a:ext cx="4227622" cy="3031668"/>
          </a:xfrm>
        </p:spPr>
        <p:txBody>
          <a:bodyPr>
            <a:noAutofit/>
          </a:bodyPr>
          <a:lstStyle/>
          <a:p>
            <a:pPr marL="182880" lvl="1" indent="-18288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</a:pPr>
            <a:r>
              <a:rPr lang="en-US" sz="2100" b="1" dirty="0" smtClean="0">
                <a:solidFill>
                  <a:srgbClr val="91816F"/>
                </a:solidFill>
              </a:rPr>
              <a:t>Purpose set by legislation</a:t>
            </a:r>
          </a:p>
          <a:p>
            <a:pPr marL="182880" lvl="1" indent="-18288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</a:pPr>
            <a:r>
              <a:rPr lang="en-US" sz="2100" b="1" dirty="0" smtClean="0">
                <a:solidFill>
                  <a:srgbClr val="91816F"/>
                </a:solidFill>
              </a:rPr>
              <a:t>Most likely to award large contracts</a:t>
            </a:r>
          </a:p>
          <a:p>
            <a:pPr marL="182880" lvl="1" indent="-18288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</a:pPr>
            <a:r>
              <a:rPr lang="en-US" sz="2100" b="1" dirty="0" smtClean="0">
                <a:solidFill>
                  <a:srgbClr val="91816F"/>
                </a:solidFill>
              </a:rPr>
              <a:t>Most likely to pay all project costs</a:t>
            </a:r>
          </a:p>
          <a:p>
            <a:pPr marL="182880" lvl="1" indent="-18288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</a:pPr>
            <a:r>
              <a:rPr lang="en-US" sz="2100" b="1" dirty="0" smtClean="0">
                <a:solidFill>
                  <a:srgbClr val="91816F"/>
                </a:solidFill>
              </a:rPr>
              <a:t>Uses prescribed formats for</a:t>
            </a:r>
            <a:br>
              <a:rPr lang="en-US" sz="2100" b="1" dirty="0" smtClean="0">
                <a:solidFill>
                  <a:srgbClr val="91816F"/>
                </a:solidFill>
              </a:rPr>
            </a:br>
            <a:r>
              <a:rPr lang="en-US" sz="2100" b="1" dirty="0" smtClean="0">
                <a:solidFill>
                  <a:srgbClr val="91816F"/>
                </a:solidFill>
              </a:rPr>
              <a:t>proposals</a:t>
            </a:r>
          </a:p>
          <a:p>
            <a:pPr marL="182880" lvl="1" indent="-18288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</a:pPr>
            <a:r>
              <a:rPr lang="en-US" sz="2100" b="1" dirty="0" smtClean="0">
                <a:solidFill>
                  <a:srgbClr val="91816F"/>
                </a:solidFill>
              </a:rPr>
              <a:t>Most likely to offer technical</a:t>
            </a:r>
            <a:br>
              <a:rPr lang="en-US" sz="2100" b="1" dirty="0" smtClean="0">
                <a:solidFill>
                  <a:srgbClr val="91816F"/>
                </a:solidFill>
              </a:rPr>
            </a:br>
            <a:r>
              <a:rPr lang="en-US" sz="2100" b="1" dirty="0" smtClean="0">
                <a:solidFill>
                  <a:srgbClr val="91816F"/>
                </a:solidFill>
              </a:rPr>
              <a:t>assistance</a:t>
            </a:r>
          </a:p>
          <a:p>
            <a:pPr marL="182880" lvl="1" indent="-18288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</a:pPr>
            <a:r>
              <a:rPr lang="en-US" sz="2100" b="1" dirty="0" smtClean="0">
                <a:solidFill>
                  <a:srgbClr val="91816F"/>
                </a:solidFill>
              </a:rPr>
              <a:t>Funds available to a wider array of organizations</a:t>
            </a:r>
          </a:p>
          <a:p>
            <a:pPr marL="182880" lvl="1" indent="-18288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</a:pPr>
            <a:endParaRPr lang="en-US" sz="2100" dirty="0">
              <a:solidFill>
                <a:srgbClr val="91816F"/>
              </a:solidFill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18172" y="539006"/>
            <a:ext cx="3887391" cy="617934"/>
          </a:xfrm>
        </p:spPr>
        <p:txBody>
          <a:bodyPr>
            <a:normAutofit/>
          </a:bodyPr>
          <a:lstStyle/>
          <a:p>
            <a:pPr algn="ctr"/>
            <a:r>
              <a:rPr lang="en-US" sz="2400" dirty="0" smtClean="0">
                <a:solidFill>
                  <a:srgbClr val="27A7D4"/>
                </a:solidFill>
              </a:rPr>
              <a:t>Private</a:t>
            </a:r>
            <a:endParaRPr lang="en-US" sz="2400" dirty="0">
              <a:solidFill>
                <a:srgbClr val="27A7D4"/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18172" y="1156940"/>
            <a:ext cx="3887391" cy="3031668"/>
          </a:xfrm>
        </p:spPr>
        <p:txBody>
          <a:bodyPr>
            <a:normAutofit/>
          </a:bodyPr>
          <a:lstStyle/>
          <a:p>
            <a:pPr marL="182880" lvl="1" indent="-18288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defRPr/>
            </a:pPr>
            <a:r>
              <a:rPr lang="en-US" sz="2100" b="1" dirty="0" smtClean="0">
                <a:solidFill>
                  <a:srgbClr val="91816F"/>
                </a:solidFill>
              </a:rPr>
              <a:t>Focus on “emerging issues”</a:t>
            </a:r>
          </a:p>
          <a:p>
            <a:pPr marL="182880" lvl="1" indent="-18288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defRPr/>
            </a:pPr>
            <a:r>
              <a:rPr lang="en-US" sz="2100" b="1" dirty="0" smtClean="0">
                <a:solidFill>
                  <a:srgbClr val="91816F"/>
                </a:solidFill>
              </a:rPr>
              <a:t>Wide range in size of available</a:t>
            </a:r>
            <a:br>
              <a:rPr lang="en-US" sz="2100" b="1" dirty="0" smtClean="0">
                <a:solidFill>
                  <a:srgbClr val="91816F"/>
                </a:solidFill>
              </a:rPr>
            </a:br>
            <a:r>
              <a:rPr lang="en-US" sz="2100" b="1" dirty="0" smtClean="0">
                <a:solidFill>
                  <a:srgbClr val="91816F"/>
                </a:solidFill>
              </a:rPr>
              <a:t>grants</a:t>
            </a:r>
          </a:p>
          <a:p>
            <a:pPr marL="182880" lvl="1" indent="-18288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defRPr/>
            </a:pPr>
            <a:r>
              <a:rPr lang="en-US" sz="2100" b="1" dirty="0" smtClean="0">
                <a:solidFill>
                  <a:srgbClr val="91816F"/>
                </a:solidFill>
              </a:rPr>
              <a:t>Willing to support start-up funds</a:t>
            </a:r>
          </a:p>
          <a:p>
            <a:pPr marL="182880" lvl="1" indent="-18288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defRPr/>
            </a:pPr>
            <a:r>
              <a:rPr lang="en-US" sz="2100" b="1" dirty="0" smtClean="0">
                <a:solidFill>
                  <a:srgbClr val="91816F"/>
                </a:solidFill>
              </a:rPr>
              <a:t>Complex proposals are not</a:t>
            </a:r>
            <a:br>
              <a:rPr lang="en-US" sz="2100" b="1" dirty="0" smtClean="0">
                <a:solidFill>
                  <a:srgbClr val="91816F"/>
                </a:solidFill>
              </a:rPr>
            </a:br>
            <a:r>
              <a:rPr lang="en-US" sz="2100" b="1" dirty="0" smtClean="0">
                <a:solidFill>
                  <a:srgbClr val="91816F"/>
                </a:solidFill>
              </a:rPr>
              <a:t>always required</a:t>
            </a:r>
          </a:p>
          <a:p>
            <a:pPr marL="182880" lvl="1" indent="-18288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defRPr/>
            </a:pPr>
            <a:r>
              <a:rPr lang="en-US" sz="2100" b="1" dirty="0" smtClean="0">
                <a:solidFill>
                  <a:srgbClr val="91816F"/>
                </a:solidFill>
              </a:rPr>
              <a:t>May provide alternative forms of assistance</a:t>
            </a:r>
          </a:p>
          <a:p>
            <a:pPr marL="182880" indent="-182880">
              <a:spcAft>
                <a:spcPts val="300"/>
              </a:spcAft>
            </a:pPr>
            <a:endParaRPr lang="en-US" b="1" dirty="0">
              <a:solidFill>
                <a:srgbClr val="91816F"/>
              </a:solidFill>
            </a:endParaRPr>
          </a:p>
        </p:txBody>
      </p:sp>
      <p:sp>
        <p:nvSpPr>
          <p:cNvPr id="7" name="1 Título"/>
          <p:cNvSpPr txBox="1">
            <a:spLocks/>
          </p:cNvSpPr>
          <p:nvPr/>
        </p:nvSpPr>
        <p:spPr bwMode="auto">
          <a:xfrm>
            <a:off x="281379" y="138553"/>
            <a:ext cx="8347983" cy="4052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3200" b="1" dirty="0" smtClean="0">
                <a:solidFill>
                  <a:srgbClr val="3A332E"/>
                </a:solidFill>
                <a:ea typeface="Calibre Medium" charset="0"/>
                <a:cs typeface="Calibre Medium" charset="0"/>
              </a:rPr>
              <a:t>Advantages of Funding Sources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454494"/>
            <a:ext cx="3868340" cy="2763441"/>
          </a:xfrm>
        </p:spPr>
        <p:txBody>
          <a:bodyPr>
            <a:normAutofit/>
          </a:bodyPr>
          <a:lstStyle/>
          <a:p>
            <a:pPr marL="182880" lvl="1" indent="-182880">
              <a:spcBef>
                <a:spcPts val="0"/>
              </a:spcBef>
              <a:spcAft>
                <a:spcPts val="600"/>
              </a:spcAft>
              <a:buSzPct val="100000"/>
              <a:defRPr/>
            </a:pPr>
            <a:r>
              <a:rPr lang="en-US" sz="2200" b="1" dirty="0" smtClean="0">
                <a:solidFill>
                  <a:srgbClr val="91816F"/>
                </a:solidFill>
              </a:rPr>
              <a:t>More bureaucratic</a:t>
            </a:r>
          </a:p>
          <a:p>
            <a:pPr marL="182880" lvl="1" indent="-182880">
              <a:spcBef>
                <a:spcPts val="0"/>
              </a:spcBef>
              <a:spcAft>
                <a:spcPts val="600"/>
              </a:spcAft>
              <a:buSzPct val="100000"/>
              <a:defRPr/>
            </a:pPr>
            <a:r>
              <a:rPr lang="en-US" sz="2200" b="1" dirty="0" smtClean="0">
                <a:solidFill>
                  <a:srgbClr val="91816F"/>
                </a:solidFill>
              </a:rPr>
              <a:t>Complex proposal requirements &amp; compliance procedures</a:t>
            </a:r>
          </a:p>
          <a:p>
            <a:pPr marL="182880" lvl="1" indent="-182880">
              <a:spcBef>
                <a:spcPts val="0"/>
              </a:spcBef>
              <a:spcAft>
                <a:spcPts val="600"/>
              </a:spcAft>
              <a:buSzPct val="100000"/>
              <a:defRPr/>
            </a:pPr>
            <a:r>
              <a:rPr lang="en-US" sz="2200" b="1" dirty="0" smtClean="0">
                <a:solidFill>
                  <a:srgbClr val="91816F"/>
                </a:solidFill>
              </a:rPr>
              <a:t>Sometimes difficult to sell</a:t>
            </a:r>
            <a:br>
              <a:rPr lang="en-US" sz="2200" b="1" dirty="0" smtClean="0">
                <a:solidFill>
                  <a:srgbClr val="91816F"/>
                </a:solidFill>
              </a:rPr>
            </a:br>
            <a:r>
              <a:rPr lang="en-US" sz="2200" b="1" dirty="0" smtClean="0">
                <a:solidFill>
                  <a:srgbClr val="91816F"/>
                </a:solidFill>
              </a:rPr>
              <a:t>new ideas/high risk approaches</a:t>
            </a:r>
          </a:p>
          <a:p>
            <a:pPr marL="182880" lvl="1" indent="-182880">
              <a:spcBef>
                <a:spcPts val="0"/>
              </a:spcBef>
              <a:spcAft>
                <a:spcPts val="600"/>
              </a:spcAft>
              <a:buSzPct val="100000"/>
              <a:defRPr/>
            </a:pPr>
            <a:r>
              <a:rPr lang="en-US" sz="2200" b="1" dirty="0" smtClean="0">
                <a:solidFill>
                  <a:srgbClr val="91816F"/>
                </a:solidFill>
              </a:rPr>
              <a:t>Changing political trends…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454494"/>
            <a:ext cx="3887391" cy="2763441"/>
          </a:xfrm>
        </p:spPr>
        <p:txBody>
          <a:bodyPr>
            <a:normAutofit/>
          </a:bodyPr>
          <a:lstStyle/>
          <a:p>
            <a:pPr marL="182880" lvl="1" indent="-182880">
              <a:spcBef>
                <a:spcPts val="0"/>
              </a:spcBef>
              <a:spcAft>
                <a:spcPts val="600"/>
              </a:spcAft>
              <a:buSzPct val="100000"/>
              <a:defRPr/>
            </a:pPr>
            <a:r>
              <a:rPr lang="en-US" sz="2200" b="1" dirty="0" smtClean="0">
                <a:solidFill>
                  <a:srgbClr val="91816F"/>
                </a:solidFill>
              </a:rPr>
              <a:t>Grants are usually smaller</a:t>
            </a:r>
          </a:p>
          <a:p>
            <a:pPr marL="182880" lvl="1" indent="-182880">
              <a:spcBef>
                <a:spcPts val="0"/>
              </a:spcBef>
              <a:spcAft>
                <a:spcPts val="600"/>
              </a:spcAft>
              <a:buSzPct val="100000"/>
              <a:defRPr/>
            </a:pPr>
            <a:r>
              <a:rPr lang="en-US" sz="2200" b="1" dirty="0" smtClean="0">
                <a:solidFill>
                  <a:srgbClr val="91816F"/>
                </a:solidFill>
              </a:rPr>
              <a:t>Information on policy </a:t>
            </a:r>
            <a:r>
              <a:rPr lang="en-US" sz="2200" b="1" dirty="0" smtClean="0">
                <a:solidFill>
                  <a:srgbClr val="91816F"/>
                </a:solidFill>
              </a:rPr>
              <a:t>&amp; </a:t>
            </a:r>
            <a:r>
              <a:rPr lang="en-US" sz="2200" b="1" dirty="0" smtClean="0">
                <a:solidFill>
                  <a:srgbClr val="91816F"/>
                </a:solidFill>
              </a:rPr>
              <a:t>procedures </a:t>
            </a:r>
            <a:r>
              <a:rPr lang="en-US" sz="2200" b="1" dirty="0" smtClean="0">
                <a:solidFill>
                  <a:srgbClr val="91816F"/>
                </a:solidFill>
              </a:rPr>
              <a:t>and </a:t>
            </a:r>
            <a:r>
              <a:rPr lang="en-US" sz="2200" b="1" dirty="0" smtClean="0">
                <a:solidFill>
                  <a:srgbClr val="91816F"/>
                </a:solidFill>
              </a:rPr>
              <a:t>must be researched</a:t>
            </a:r>
          </a:p>
          <a:p>
            <a:pPr marL="182880" lvl="1" indent="-182880">
              <a:spcBef>
                <a:spcPts val="0"/>
              </a:spcBef>
              <a:spcAft>
                <a:spcPts val="600"/>
              </a:spcAft>
              <a:buSzPct val="100000"/>
              <a:defRPr/>
            </a:pPr>
            <a:r>
              <a:rPr lang="en-US" sz="2200" b="1" dirty="0" smtClean="0">
                <a:solidFill>
                  <a:srgbClr val="91816F"/>
                </a:solidFill>
              </a:rPr>
              <a:t>Limited staff, less opportunity for personal </a:t>
            </a:r>
            <a:r>
              <a:rPr lang="en-US" sz="2200" b="1" dirty="0" smtClean="0">
                <a:solidFill>
                  <a:srgbClr val="91816F"/>
                </a:solidFill>
              </a:rPr>
              <a:t>contact</a:t>
            </a:r>
            <a:endParaRPr lang="en-US" sz="2200" b="1" dirty="0" smtClean="0">
              <a:solidFill>
                <a:srgbClr val="91816F"/>
              </a:solidFill>
            </a:endParaRPr>
          </a:p>
          <a:p>
            <a:pPr marL="182880" lvl="1" indent="-182880">
              <a:spcBef>
                <a:spcPts val="0"/>
              </a:spcBef>
              <a:spcAft>
                <a:spcPts val="600"/>
              </a:spcAft>
              <a:buSzPct val="100000"/>
              <a:defRPr/>
            </a:pPr>
            <a:r>
              <a:rPr lang="en-US" sz="2200" b="1" dirty="0" smtClean="0">
                <a:solidFill>
                  <a:srgbClr val="91816F"/>
                </a:solidFill>
              </a:rPr>
              <a:t>Less likely to cover all project</a:t>
            </a:r>
            <a:endParaRPr lang="en-US" b="1" dirty="0">
              <a:solidFill>
                <a:srgbClr val="91816F"/>
              </a:solidFill>
            </a:endParaRPr>
          </a:p>
        </p:txBody>
      </p:sp>
      <p:sp>
        <p:nvSpPr>
          <p:cNvPr id="7" name="1 Título"/>
          <p:cNvSpPr txBox="1">
            <a:spLocks/>
          </p:cNvSpPr>
          <p:nvPr/>
        </p:nvSpPr>
        <p:spPr bwMode="auto">
          <a:xfrm>
            <a:off x="281380" y="303653"/>
            <a:ext cx="8375732" cy="4052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3200" b="1" dirty="0" smtClean="0">
                <a:solidFill>
                  <a:srgbClr val="3A332E"/>
                </a:solidFill>
                <a:ea typeface="Calibre Medium" charset="0"/>
                <a:cs typeface="Calibre Medium" charset="0"/>
              </a:rPr>
              <a:t>Disadvantages of Funding Sources</a:t>
            </a:r>
          </a:p>
        </p:txBody>
      </p:sp>
      <p:sp>
        <p:nvSpPr>
          <p:cNvPr id="10" name="Text Placeholder 2"/>
          <p:cNvSpPr>
            <a:spLocks noGrp="1"/>
          </p:cNvSpPr>
          <p:nvPr>
            <p:ph type="body" idx="1"/>
          </p:nvPr>
        </p:nvSpPr>
        <p:spPr>
          <a:xfrm>
            <a:off x="629842" y="959176"/>
            <a:ext cx="3868340" cy="465628"/>
          </a:xfrm>
        </p:spPr>
        <p:txBody>
          <a:bodyPr>
            <a:norm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en-US" sz="2400" dirty="0" smtClean="0">
                <a:solidFill>
                  <a:srgbClr val="27A7D4"/>
                </a:solidFill>
              </a:rPr>
              <a:t>Public</a:t>
            </a:r>
            <a:endParaRPr lang="en-US" sz="2400" dirty="0">
              <a:solidFill>
                <a:srgbClr val="27A7D4"/>
              </a:solidFill>
            </a:endParaRP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959176"/>
            <a:ext cx="3887391" cy="465628"/>
          </a:xfrm>
        </p:spPr>
        <p:txBody>
          <a:bodyPr>
            <a:norm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en-US" sz="2400" dirty="0" smtClean="0">
                <a:solidFill>
                  <a:srgbClr val="27A7D4"/>
                </a:solidFill>
              </a:rPr>
              <a:t>Private</a:t>
            </a:r>
            <a:endParaRPr lang="en-US" sz="2400" dirty="0">
              <a:solidFill>
                <a:srgbClr val="27A7D4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19"/>
          <p:cNvSpPr>
            <a:spLocks noGrp="1"/>
          </p:cNvSpPr>
          <p:nvPr>
            <p:ph idx="1"/>
          </p:nvPr>
        </p:nvSpPr>
        <p:spPr>
          <a:xfrm>
            <a:off x="0" y="1237550"/>
            <a:ext cx="9144000" cy="3078342"/>
          </a:xfrm>
        </p:spPr>
        <p:txBody>
          <a:bodyPr>
            <a:normAutofit/>
          </a:bodyPr>
          <a:lstStyle/>
          <a:p>
            <a:pPr marL="0" indent="0" algn="ctr">
              <a:spcBef>
                <a:spcPts val="0"/>
              </a:spcBef>
              <a:spcAft>
                <a:spcPts val="1800"/>
              </a:spcAft>
              <a:buClrTx/>
              <a:buSzPct val="100000"/>
              <a:buNone/>
            </a:pPr>
            <a:r>
              <a:rPr lang="en-US" sz="2600" b="1" dirty="0" smtClean="0">
                <a:solidFill>
                  <a:srgbClr val="27A7D4"/>
                </a:solidFill>
              </a:rPr>
              <a:t>Who is eligible?</a:t>
            </a:r>
          </a:p>
          <a:p>
            <a:pPr marL="0" indent="0" algn="ctr">
              <a:spcBef>
                <a:spcPts val="0"/>
              </a:spcBef>
              <a:spcAft>
                <a:spcPts val="1800"/>
              </a:spcAft>
              <a:buClrTx/>
              <a:buSzPct val="100000"/>
              <a:buNone/>
            </a:pPr>
            <a:r>
              <a:rPr lang="en-US" sz="2600" b="1" dirty="0" smtClean="0">
                <a:solidFill>
                  <a:srgbClr val="27A7D4"/>
                </a:solidFill>
              </a:rPr>
              <a:t>What is the deadline(s)?</a:t>
            </a:r>
          </a:p>
          <a:p>
            <a:pPr marL="0" indent="0" algn="ctr">
              <a:spcBef>
                <a:spcPts val="0"/>
              </a:spcBef>
              <a:spcAft>
                <a:spcPts val="1800"/>
              </a:spcAft>
              <a:buClrTx/>
              <a:buSzPct val="100000"/>
              <a:buNone/>
            </a:pPr>
            <a:r>
              <a:rPr lang="en-US" sz="2600" b="1" dirty="0" smtClean="0">
                <a:solidFill>
                  <a:srgbClr val="27A7D4"/>
                </a:solidFill>
              </a:rPr>
              <a:t>What is the CFDA number?</a:t>
            </a:r>
          </a:p>
          <a:p>
            <a:pPr marL="0" indent="0" algn="ctr">
              <a:spcBef>
                <a:spcPts val="0"/>
              </a:spcBef>
              <a:spcAft>
                <a:spcPts val="1800"/>
              </a:spcAft>
              <a:buClrTx/>
              <a:buSzPct val="100000"/>
              <a:buNone/>
            </a:pPr>
            <a:r>
              <a:rPr lang="en-US" sz="2600" b="1" dirty="0" smtClean="0">
                <a:solidFill>
                  <a:srgbClr val="27A7D4"/>
                </a:solidFill>
              </a:rPr>
              <a:t>What is the award amount per grant?</a:t>
            </a:r>
          </a:p>
        </p:txBody>
      </p:sp>
      <p:sp>
        <p:nvSpPr>
          <p:cNvPr id="9" name="1 Título"/>
          <p:cNvSpPr txBox="1">
            <a:spLocks/>
          </p:cNvSpPr>
          <p:nvPr/>
        </p:nvSpPr>
        <p:spPr bwMode="auto">
          <a:xfrm>
            <a:off x="0" y="335403"/>
            <a:ext cx="9143999" cy="4052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3200" b="1" dirty="0" smtClean="0">
                <a:solidFill>
                  <a:srgbClr val="3A332E"/>
                </a:solidFill>
                <a:ea typeface="Calibre Medium" charset="0"/>
                <a:cs typeface="Calibre Medium" charset="0"/>
              </a:rPr>
              <a:t>Decision Points for </a:t>
            </a:r>
            <a:endParaRPr lang="en-US" sz="3200" b="1" dirty="0" smtClean="0">
              <a:solidFill>
                <a:srgbClr val="3A332E"/>
              </a:solidFill>
              <a:ea typeface="Calibre Medium" charset="0"/>
              <a:cs typeface="Calibre Medium" charset="0"/>
            </a:endParaRPr>
          </a:p>
          <a:p>
            <a:pPr algn="ctr"/>
            <a:r>
              <a:rPr lang="en-US" sz="3200" b="1" dirty="0" smtClean="0">
                <a:solidFill>
                  <a:srgbClr val="3A332E"/>
                </a:solidFill>
                <a:ea typeface="Calibre Medium" charset="0"/>
                <a:cs typeface="Calibre Medium" charset="0"/>
              </a:rPr>
              <a:t>Government </a:t>
            </a:r>
            <a:r>
              <a:rPr lang="en-US" sz="3200" b="1" dirty="0" smtClean="0">
                <a:solidFill>
                  <a:srgbClr val="3A332E"/>
                </a:solidFill>
                <a:ea typeface="Calibre Medium" charset="0"/>
                <a:cs typeface="Calibre Medium" charset="0"/>
              </a:rPr>
              <a:t>Grants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  <p:bldP spid="9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19"/>
          <p:cNvSpPr>
            <a:spLocks noGrp="1"/>
          </p:cNvSpPr>
          <p:nvPr>
            <p:ph idx="1"/>
          </p:nvPr>
        </p:nvSpPr>
        <p:spPr>
          <a:xfrm>
            <a:off x="0" y="1324238"/>
            <a:ext cx="9144000" cy="3078342"/>
          </a:xfrm>
        </p:spPr>
        <p:txBody>
          <a:bodyPr>
            <a:normAutofit/>
          </a:bodyPr>
          <a:lstStyle/>
          <a:p>
            <a:pPr marL="0" indent="0" algn="ctr">
              <a:spcBef>
                <a:spcPts val="0"/>
              </a:spcBef>
              <a:spcAft>
                <a:spcPts val="1800"/>
              </a:spcAft>
              <a:buClrTx/>
              <a:buSzPct val="100000"/>
              <a:buNone/>
            </a:pPr>
            <a:r>
              <a:rPr lang="en-US" sz="2600" b="1" dirty="0" smtClean="0">
                <a:solidFill>
                  <a:srgbClr val="27A7D4"/>
                </a:solidFill>
              </a:rPr>
              <a:t>How many projects will be funded?</a:t>
            </a:r>
          </a:p>
          <a:p>
            <a:pPr marL="0" indent="0" algn="ctr">
              <a:spcBef>
                <a:spcPts val="0"/>
              </a:spcBef>
              <a:spcAft>
                <a:spcPts val="1800"/>
              </a:spcAft>
              <a:buClrTx/>
              <a:buSzPct val="100000"/>
              <a:buNone/>
            </a:pPr>
            <a:r>
              <a:rPr lang="en-US" sz="2600" b="1" dirty="0" smtClean="0">
                <a:solidFill>
                  <a:srgbClr val="27A7D4"/>
                </a:solidFill>
              </a:rPr>
              <a:t>Is there a match requirement?</a:t>
            </a:r>
          </a:p>
          <a:p>
            <a:pPr marL="0" indent="0" algn="ctr">
              <a:spcBef>
                <a:spcPts val="0"/>
              </a:spcBef>
              <a:spcAft>
                <a:spcPts val="1800"/>
              </a:spcAft>
              <a:buClrTx/>
              <a:buSzPct val="100000"/>
              <a:buNone/>
            </a:pPr>
            <a:r>
              <a:rPr lang="en-US" sz="2600" b="1" dirty="0" smtClean="0">
                <a:solidFill>
                  <a:srgbClr val="27A7D4"/>
                </a:solidFill>
              </a:rPr>
              <a:t>Where do I get the full application?</a:t>
            </a:r>
          </a:p>
          <a:p>
            <a:pPr marL="0" indent="0" algn="ctr">
              <a:spcBef>
                <a:spcPts val="0"/>
              </a:spcBef>
              <a:spcAft>
                <a:spcPts val="3000"/>
              </a:spcAft>
              <a:buClrTx/>
              <a:buSzPct val="100000"/>
              <a:buNone/>
            </a:pPr>
            <a:r>
              <a:rPr lang="en-US" sz="2600" b="1" dirty="0" smtClean="0">
                <a:solidFill>
                  <a:srgbClr val="27A7D4"/>
                </a:solidFill>
              </a:rPr>
              <a:t>What are the format requirements?</a:t>
            </a:r>
          </a:p>
        </p:txBody>
      </p:sp>
      <p:sp>
        <p:nvSpPr>
          <p:cNvPr id="9" name="1 Título"/>
          <p:cNvSpPr txBox="1">
            <a:spLocks/>
          </p:cNvSpPr>
          <p:nvPr/>
        </p:nvSpPr>
        <p:spPr bwMode="auto">
          <a:xfrm>
            <a:off x="0" y="202052"/>
            <a:ext cx="9143999" cy="7567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3200" b="1" dirty="0" smtClean="0">
                <a:solidFill>
                  <a:srgbClr val="3A332E"/>
                </a:solidFill>
                <a:ea typeface="Calibre Medium" charset="0"/>
                <a:cs typeface="Calibre Medium" charset="0"/>
              </a:rPr>
              <a:t>Decision Points for </a:t>
            </a:r>
            <a:r>
              <a:rPr lang="en-US" sz="3200" b="1" dirty="0" smtClean="0">
                <a:solidFill>
                  <a:srgbClr val="3A332E"/>
                </a:solidFill>
                <a:ea typeface="Calibre Medium" charset="0"/>
                <a:cs typeface="Calibre Medium" charset="0"/>
              </a:rPr>
              <a:t/>
            </a:r>
            <a:br>
              <a:rPr lang="en-US" sz="3200" b="1" dirty="0" smtClean="0">
                <a:solidFill>
                  <a:srgbClr val="3A332E"/>
                </a:solidFill>
                <a:ea typeface="Calibre Medium" charset="0"/>
                <a:cs typeface="Calibre Medium" charset="0"/>
              </a:rPr>
            </a:br>
            <a:r>
              <a:rPr lang="en-US" sz="3200" b="1" dirty="0" smtClean="0">
                <a:solidFill>
                  <a:srgbClr val="3A332E"/>
                </a:solidFill>
                <a:ea typeface="Calibre Medium" charset="0"/>
                <a:cs typeface="Calibre Medium" charset="0"/>
              </a:rPr>
              <a:t>Government </a:t>
            </a:r>
            <a:r>
              <a:rPr lang="en-US" sz="3200" b="1" dirty="0" smtClean="0">
                <a:solidFill>
                  <a:srgbClr val="3A332E"/>
                </a:solidFill>
                <a:ea typeface="Calibre Medium" charset="0"/>
                <a:cs typeface="Calibre Medium" charset="0"/>
              </a:rPr>
              <a:t>Grants (cont.)</a:t>
            </a:r>
            <a:endParaRPr lang="en-US" sz="3200" b="1" dirty="0" smtClean="0">
              <a:solidFill>
                <a:srgbClr val="3A332E"/>
              </a:solidFill>
              <a:ea typeface="Calibre Medium" charset="0"/>
              <a:cs typeface="Calibre Medium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  <p:bldP spid="9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19"/>
          <p:cNvSpPr>
            <a:spLocks noGrp="1"/>
          </p:cNvSpPr>
          <p:nvPr>
            <p:ph idx="1"/>
          </p:nvPr>
        </p:nvSpPr>
        <p:spPr>
          <a:xfrm>
            <a:off x="673224" y="1099938"/>
            <a:ext cx="8147248" cy="3349844"/>
          </a:xfrm>
        </p:spPr>
        <p:txBody>
          <a:bodyPr>
            <a:noAutofit/>
          </a:bodyPr>
          <a:lstStyle/>
          <a:p>
            <a:pPr marL="457200" indent="-36576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</a:pPr>
            <a:r>
              <a:rPr lang="en-US" sz="2400" b="1" dirty="0" smtClean="0">
                <a:solidFill>
                  <a:srgbClr val="91816F"/>
                </a:solidFill>
              </a:rPr>
              <a:t>Research foundations </a:t>
            </a:r>
          </a:p>
          <a:p>
            <a:pPr marL="914400" lvl="1" indent="-36576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ct val="100000"/>
            </a:pPr>
            <a:r>
              <a:rPr lang="en-US" sz="2400" dirty="0" smtClean="0">
                <a:solidFill>
                  <a:srgbClr val="91816F"/>
                </a:solidFill>
              </a:rPr>
              <a:t>Select 5 to 10 related to project need</a:t>
            </a:r>
          </a:p>
          <a:p>
            <a:pPr marL="457200" indent="-36576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</a:pPr>
            <a:r>
              <a:rPr lang="en-US" sz="2400" b="1" dirty="0" smtClean="0">
                <a:solidFill>
                  <a:srgbClr val="91816F"/>
                </a:solidFill>
              </a:rPr>
              <a:t>Check annual reports</a:t>
            </a:r>
          </a:p>
          <a:p>
            <a:pPr marL="914400" lvl="1" indent="-36576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ct val="100000"/>
            </a:pPr>
            <a:r>
              <a:rPr lang="en-US" sz="2400" dirty="0" smtClean="0">
                <a:solidFill>
                  <a:srgbClr val="91816F"/>
                </a:solidFill>
              </a:rPr>
              <a:t>Look for matches</a:t>
            </a:r>
          </a:p>
          <a:p>
            <a:pPr marL="457200" indent="-36576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Pct val="100000"/>
            </a:pPr>
            <a:r>
              <a:rPr lang="en-US" sz="2400" b="1" dirty="0" smtClean="0">
                <a:solidFill>
                  <a:srgbClr val="91816F"/>
                </a:solidFill>
              </a:rPr>
              <a:t>Develop/draft proposal</a:t>
            </a:r>
          </a:p>
          <a:p>
            <a:pPr marL="457200" indent="-36576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Pct val="100000"/>
            </a:pPr>
            <a:r>
              <a:rPr lang="en-US" sz="2400" b="1" dirty="0" smtClean="0">
                <a:solidFill>
                  <a:srgbClr val="91816F"/>
                </a:solidFill>
              </a:rPr>
              <a:t>Make contacts and ask questions</a:t>
            </a:r>
          </a:p>
          <a:p>
            <a:pPr marL="457200" indent="-36576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</a:pPr>
            <a:r>
              <a:rPr lang="en-US" sz="2400" b="1" dirty="0" smtClean="0">
                <a:solidFill>
                  <a:srgbClr val="91816F"/>
                </a:solidFill>
              </a:rPr>
              <a:t>Revise proposal</a:t>
            </a:r>
          </a:p>
          <a:p>
            <a:pPr marL="914400" lvl="1" indent="-365760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SzPct val="100000"/>
            </a:pPr>
            <a:r>
              <a:rPr lang="en-US" sz="2400" dirty="0" smtClean="0">
                <a:solidFill>
                  <a:srgbClr val="91816F"/>
                </a:solidFill>
              </a:rPr>
              <a:t>Meet deadlines</a:t>
            </a:r>
            <a:r>
              <a:rPr lang="en-US" sz="2400" b="1" dirty="0" smtClean="0">
                <a:solidFill>
                  <a:srgbClr val="737373"/>
                </a:solidFill>
              </a:rPr>
              <a:t/>
            </a:r>
            <a:br>
              <a:rPr lang="en-US" sz="2400" b="1" dirty="0" smtClean="0">
                <a:solidFill>
                  <a:srgbClr val="737373"/>
                </a:solidFill>
              </a:rPr>
            </a:br>
            <a:endParaRPr lang="en-US" sz="2400" b="1" dirty="0" smtClean="0">
              <a:solidFill>
                <a:srgbClr val="737373"/>
              </a:solidFill>
            </a:endParaRPr>
          </a:p>
        </p:txBody>
      </p:sp>
      <p:sp>
        <p:nvSpPr>
          <p:cNvPr id="9" name="1 Título"/>
          <p:cNvSpPr txBox="1">
            <a:spLocks/>
          </p:cNvSpPr>
          <p:nvPr/>
        </p:nvSpPr>
        <p:spPr bwMode="auto">
          <a:xfrm>
            <a:off x="281379" y="259202"/>
            <a:ext cx="8539093" cy="6424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3200" b="1" dirty="0" smtClean="0">
                <a:solidFill>
                  <a:srgbClr val="3A332E"/>
                </a:solidFill>
                <a:ea typeface="Calibre Medium" charset="0"/>
                <a:cs typeface="Calibre Medium" charset="0"/>
              </a:rPr>
              <a:t>Decision Points for </a:t>
            </a:r>
            <a:r>
              <a:rPr lang="en-US" sz="3200" b="1" dirty="0" smtClean="0">
                <a:solidFill>
                  <a:srgbClr val="3A332E"/>
                </a:solidFill>
                <a:ea typeface="Calibre Medium" charset="0"/>
                <a:cs typeface="Calibre Medium" charset="0"/>
              </a:rPr>
              <a:t/>
            </a:r>
            <a:br>
              <a:rPr lang="en-US" sz="3200" b="1" dirty="0" smtClean="0">
                <a:solidFill>
                  <a:srgbClr val="3A332E"/>
                </a:solidFill>
                <a:ea typeface="Calibre Medium" charset="0"/>
                <a:cs typeface="Calibre Medium" charset="0"/>
              </a:rPr>
            </a:br>
            <a:r>
              <a:rPr lang="en-US" sz="3200" b="1" dirty="0" smtClean="0">
                <a:solidFill>
                  <a:srgbClr val="3A332E"/>
                </a:solidFill>
                <a:ea typeface="Calibre Medium" charset="0"/>
                <a:cs typeface="Calibre Medium" charset="0"/>
              </a:rPr>
              <a:t>Foundation </a:t>
            </a:r>
            <a:r>
              <a:rPr lang="en-US" sz="3200" b="1" dirty="0" smtClean="0">
                <a:solidFill>
                  <a:srgbClr val="3A332E"/>
                </a:solidFill>
                <a:ea typeface="Calibre Medium" charset="0"/>
                <a:cs typeface="Calibre Medium" charset="0"/>
              </a:rPr>
              <a:t>Grants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19"/>
          <p:cNvSpPr>
            <a:spLocks noGrp="1"/>
          </p:cNvSpPr>
          <p:nvPr>
            <p:ph idx="1"/>
          </p:nvPr>
        </p:nvSpPr>
        <p:spPr>
          <a:xfrm>
            <a:off x="-1" y="1393112"/>
            <a:ext cx="9143999" cy="3078342"/>
          </a:xfrm>
        </p:spPr>
        <p:txBody>
          <a:bodyPr>
            <a:normAutofit/>
          </a:bodyPr>
          <a:lstStyle/>
          <a:p>
            <a:pPr marL="0" indent="0" algn="ctr">
              <a:spcBef>
                <a:spcPts val="0"/>
              </a:spcBef>
              <a:spcAft>
                <a:spcPts val="1800"/>
              </a:spcAft>
              <a:buClrTx/>
              <a:buSzPct val="100000"/>
              <a:buNone/>
            </a:pPr>
            <a:r>
              <a:rPr lang="en-US" sz="2600" b="1" dirty="0" smtClean="0">
                <a:solidFill>
                  <a:srgbClr val="27A7D4"/>
                </a:solidFill>
              </a:rPr>
              <a:t>What forms are required </a:t>
            </a:r>
            <a:r>
              <a:rPr lang="en-US" sz="2600" b="1" dirty="0" smtClean="0">
                <a:solidFill>
                  <a:srgbClr val="27A7D4"/>
                </a:solidFill>
              </a:rPr>
              <a:t>&amp; </a:t>
            </a:r>
            <a:r>
              <a:rPr lang="en-US" sz="2600" b="1" dirty="0" smtClean="0">
                <a:solidFill>
                  <a:srgbClr val="27A7D4"/>
                </a:solidFill>
              </a:rPr>
              <a:t>what/whose </a:t>
            </a:r>
            <a:br>
              <a:rPr lang="en-US" sz="2600" b="1" dirty="0" smtClean="0">
                <a:solidFill>
                  <a:srgbClr val="27A7D4"/>
                </a:solidFill>
              </a:rPr>
            </a:br>
            <a:r>
              <a:rPr lang="en-US" sz="2600" b="1" dirty="0" smtClean="0">
                <a:solidFill>
                  <a:srgbClr val="27A7D4"/>
                </a:solidFill>
              </a:rPr>
              <a:t>signatures are needed?</a:t>
            </a:r>
          </a:p>
          <a:p>
            <a:pPr marL="0" indent="0" algn="ctr">
              <a:spcBef>
                <a:spcPts val="0"/>
              </a:spcBef>
              <a:spcAft>
                <a:spcPts val="1800"/>
              </a:spcAft>
              <a:buClrTx/>
              <a:buSzPct val="100000"/>
              <a:buNone/>
            </a:pPr>
            <a:r>
              <a:rPr lang="en-US" sz="2600" b="1" dirty="0" smtClean="0">
                <a:solidFill>
                  <a:srgbClr val="27A7D4"/>
                </a:solidFill>
              </a:rPr>
              <a:t>Who is the program contact?</a:t>
            </a:r>
          </a:p>
          <a:p>
            <a:pPr marL="0" indent="0" algn="ctr">
              <a:spcBef>
                <a:spcPts val="0"/>
              </a:spcBef>
              <a:spcAft>
                <a:spcPts val="1800"/>
              </a:spcAft>
              <a:buClrTx/>
              <a:buSzPct val="100000"/>
              <a:buNone/>
            </a:pPr>
            <a:r>
              <a:rPr lang="en-US" sz="2600" b="1" dirty="0" smtClean="0">
                <a:solidFill>
                  <a:srgbClr val="27A7D4"/>
                </a:solidFill>
              </a:rPr>
              <a:t>Where do I submit the application and in what form?</a:t>
            </a:r>
          </a:p>
        </p:txBody>
      </p:sp>
      <p:sp>
        <p:nvSpPr>
          <p:cNvPr id="9" name="1 Título"/>
          <p:cNvSpPr txBox="1">
            <a:spLocks/>
          </p:cNvSpPr>
          <p:nvPr/>
        </p:nvSpPr>
        <p:spPr bwMode="auto">
          <a:xfrm>
            <a:off x="0" y="240152"/>
            <a:ext cx="9143999" cy="705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3200" b="1" dirty="0" smtClean="0">
                <a:solidFill>
                  <a:srgbClr val="3A332E"/>
                </a:solidFill>
                <a:ea typeface="Calibre Medium" charset="0"/>
                <a:cs typeface="Calibre Medium" charset="0"/>
              </a:rPr>
              <a:t>Decision Points for </a:t>
            </a:r>
            <a:r>
              <a:rPr lang="en-US" sz="3200" b="1" dirty="0" smtClean="0">
                <a:solidFill>
                  <a:srgbClr val="3A332E"/>
                </a:solidFill>
                <a:ea typeface="Calibre Medium" charset="0"/>
                <a:cs typeface="Calibre Medium" charset="0"/>
              </a:rPr>
              <a:t/>
            </a:r>
            <a:br>
              <a:rPr lang="en-US" sz="3200" b="1" dirty="0" smtClean="0">
                <a:solidFill>
                  <a:srgbClr val="3A332E"/>
                </a:solidFill>
                <a:ea typeface="Calibre Medium" charset="0"/>
                <a:cs typeface="Calibre Medium" charset="0"/>
              </a:rPr>
            </a:br>
            <a:r>
              <a:rPr lang="en-US" sz="3200" b="1" dirty="0" smtClean="0">
                <a:solidFill>
                  <a:srgbClr val="3A332E"/>
                </a:solidFill>
                <a:ea typeface="Calibre Medium" charset="0"/>
                <a:cs typeface="Calibre Medium" charset="0"/>
              </a:rPr>
              <a:t>Government </a:t>
            </a:r>
            <a:r>
              <a:rPr lang="en-US" sz="3200" b="1" dirty="0" smtClean="0">
                <a:solidFill>
                  <a:srgbClr val="3A332E"/>
                </a:solidFill>
                <a:ea typeface="Calibre Medium" charset="0"/>
                <a:cs typeface="Calibre Medium" charset="0"/>
              </a:rPr>
              <a:t>Grants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  <p:bldP spid="9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19"/>
          <p:cNvSpPr>
            <a:spLocks noGrp="1"/>
          </p:cNvSpPr>
          <p:nvPr>
            <p:ph idx="1"/>
          </p:nvPr>
        </p:nvSpPr>
        <p:spPr>
          <a:xfrm>
            <a:off x="673224" y="1278642"/>
            <a:ext cx="8147248" cy="3078342"/>
          </a:xfrm>
        </p:spPr>
        <p:txBody>
          <a:bodyPr>
            <a:noAutofit/>
          </a:bodyPr>
          <a:lstStyle/>
          <a:p>
            <a:pPr marL="457200" indent="-365760">
              <a:spcBef>
                <a:spcPts val="0"/>
              </a:spcBef>
              <a:spcAft>
                <a:spcPts val="1200"/>
              </a:spcAft>
              <a:buClrTx/>
              <a:buSzPct val="100000"/>
            </a:pPr>
            <a:r>
              <a:rPr lang="en-US" sz="2400" b="1" dirty="0" smtClean="0">
                <a:solidFill>
                  <a:srgbClr val="91816F"/>
                </a:solidFill>
              </a:rPr>
              <a:t>Develop prospects through research</a:t>
            </a:r>
          </a:p>
          <a:p>
            <a:pPr marL="457200" indent="-365760">
              <a:spcBef>
                <a:spcPts val="0"/>
              </a:spcBef>
              <a:spcAft>
                <a:spcPts val="1200"/>
              </a:spcAft>
              <a:buClrTx/>
              <a:buSzPct val="100000"/>
            </a:pPr>
            <a:r>
              <a:rPr lang="en-US" sz="2400" b="1" dirty="0" smtClean="0">
                <a:solidFill>
                  <a:srgbClr val="91816F"/>
                </a:solidFill>
              </a:rPr>
              <a:t>Find </a:t>
            </a:r>
            <a:r>
              <a:rPr lang="en-US" sz="2400" b="1" dirty="0" smtClean="0">
                <a:solidFill>
                  <a:srgbClr val="91816F"/>
                </a:solidFill>
              </a:rPr>
              <a:t>&amp; </a:t>
            </a:r>
            <a:r>
              <a:rPr lang="en-US" sz="2400" b="1" dirty="0" smtClean="0">
                <a:solidFill>
                  <a:srgbClr val="91816F"/>
                </a:solidFill>
              </a:rPr>
              <a:t>use a champion</a:t>
            </a:r>
          </a:p>
          <a:p>
            <a:pPr marL="457200" indent="-365760">
              <a:spcBef>
                <a:spcPts val="0"/>
              </a:spcBef>
              <a:spcAft>
                <a:spcPts val="1200"/>
              </a:spcAft>
              <a:buClrTx/>
              <a:buSzPct val="100000"/>
            </a:pPr>
            <a:r>
              <a:rPr lang="en-US" sz="2400" b="1" dirty="0" smtClean="0">
                <a:solidFill>
                  <a:srgbClr val="91816F"/>
                </a:solidFill>
              </a:rPr>
              <a:t>Determine </a:t>
            </a:r>
            <a:r>
              <a:rPr lang="en-US" sz="2400" b="1" dirty="0" smtClean="0">
                <a:solidFill>
                  <a:srgbClr val="91816F"/>
                </a:solidFill>
              </a:rPr>
              <a:t>match/prepare </a:t>
            </a:r>
            <a:r>
              <a:rPr lang="en-US" sz="2400" b="1" dirty="0" smtClean="0">
                <a:solidFill>
                  <a:srgbClr val="91816F"/>
                </a:solidFill>
              </a:rPr>
              <a:t>proposal</a:t>
            </a:r>
          </a:p>
          <a:p>
            <a:pPr marL="457200" indent="-365760">
              <a:spcBef>
                <a:spcPts val="0"/>
              </a:spcBef>
              <a:spcAft>
                <a:spcPts val="1200"/>
              </a:spcAft>
              <a:buClrTx/>
              <a:buSzPct val="100000"/>
            </a:pPr>
            <a:r>
              <a:rPr lang="en-US" sz="2400" b="1" dirty="0" smtClean="0">
                <a:solidFill>
                  <a:srgbClr val="91816F"/>
                </a:solidFill>
              </a:rPr>
              <a:t>Make contacts</a:t>
            </a:r>
          </a:p>
          <a:p>
            <a:pPr marL="457200" indent="-365760">
              <a:spcBef>
                <a:spcPts val="0"/>
              </a:spcBef>
              <a:spcAft>
                <a:spcPts val="300"/>
              </a:spcAft>
              <a:buClrTx/>
              <a:buSzPct val="100000"/>
            </a:pPr>
            <a:r>
              <a:rPr lang="en-US" sz="2400" b="1" dirty="0" smtClean="0">
                <a:solidFill>
                  <a:srgbClr val="91816F"/>
                </a:solidFill>
              </a:rPr>
              <a:t>Follow proposal requirements</a:t>
            </a:r>
          </a:p>
          <a:p>
            <a:pPr marL="857250" lvl="1" indent="-365760">
              <a:spcBef>
                <a:spcPts val="0"/>
              </a:spcBef>
              <a:spcAft>
                <a:spcPts val="1800"/>
              </a:spcAft>
              <a:buSzPct val="100000"/>
            </a:pPr>
            <a:r>
              <a:rPr lang="en-US" sz="2400" dirty="0" smtClean="0">
                <a:solidFill>
                  <a:srgbClr val="91816F"/>
                </a:solidFill>
              </a:rPr>
              <a:t>Application, presentation, etc.</a:t>
            </a:r>
          </a:p>
        </p:txBody>
      </p:sp>
      <p:sp>
        <p:nvSpPr>
          <p:cNvPr id="9" name="1 Título"/>
          <p:cNvSpPr txBox="1">
            <a:spLocks/>
          </p:cNvSpPr>
          <p:nvPr/>
        </p:nvSpPr>
        <p:spPr bwMode="auto">
          <a:xfrm>
            <a:off x="281379" y="227452"/>
            <a:ext cx="8613239" cy="6678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3200" b="1" dirty="0" smtClean="0">
                <a:solidFill>
                  <a:srgbClr val="3A332E"/>
                </a:solidFill>
                <a:ea typeface="Calibre Medium" charset="0"/>
                <a:cs typeface="Calibre Medium" charset="0"/>
              </a:rPr>
              <a:t>Decision Points for </a:t>
            </a:r>
            <a:r>
              <a:rPr lang="en-US" sz="3200" b="1" dirty="0" smtClean="0">
                <a:solidFill>
                  <a:srgbClr val="3A332E"/>
                </a:solidFill>
                <a:ea typeface="Calibre Medium" charset="0"/>
                <a:cs typeface="Calibre Medium" charset="0"/>
              </a:rPr>
              <a:t/>
            </a:r>
            <a:br>
              <a:rPr lang="en-US" sz="3200" b="1" dirty="0" smtClean="0">
                <a:solidFill>
                  <a:srgbClr val="3A332E"/>
                </a:solidFill>
                <a:ea typeface="Calibre Medium" charset="0"/>
                <a:cs typeface="Calibre Medium" charset="0"/>
              </a:rPr>
            </a:br>
            <a:r>
              <a:rPr lang="en-US" sz="3200" b="1" dirty="0" smtClean="0">
                <a:solidFill>
                  <a:srgbClr val="3A332E"/>
                </a:solidFill>
                <a:ea typeface="Calibre Medium" charset="0"/>
                <a:cs typeface="Calibre Medium" charset="0"/>
              </a:rPr>
              <a:t>Corporate </a:t>
            </a:r>
            <a:r>
              <a:rPr lang="en-US" sz="3200" b="1" dirty="0" smtClean="0">
                <a:solidFill>
                  <a:srgbClr val="3A332E"/>
                </a:solidFill>
                <a:ea typeface="Calibre Medium" charset="0"/>
                <a:cs typeface="Calibre Medium" charset="0"/>
              </a:rPr>
              <a:t>Grants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19"/>
          <p:cNvSpPr>
            <a:spLocks noGrp="1"/>
          </p:cNvSpPr>
          <p:nvPr>
            <p:ph idx="1"/>
          </p:nvPr>
        </p:nvSpPr>
        <p:spPr>
          <a:xfrm>
            <a:off x="0" y="869171"/>
            <a:ext cx="9144000" cy="3441733"/>
          </a:xfrm>
        </p:spPr>
        <p:txBody>
          <a:bodyPr>
            <a:noAutofit/>
          </a:bodyPr>
          <a:lstStyle/>
          <a:p>
            <a:pPr marL="0" algn="ctr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Tx/>
              <a:buSzPct val="100000"/>
              <a:buNone/>
            </a:pPr>
            <a:r>
              <a:rPr lang="en-US" sz="2600" b="1" dirty="0" smtClean="0">
                <a:solidFill>
                  <a:srgbClr val="27A7D4"/>
                </a:solidFill>
              </a:rPr>
              <a:t>What is the problem?</a:t>
            </a:r>
          </a:p>
          <a:p>
            <a:pPr marL="0" algn="ctr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Tx/>
              <a:buSzPct val="100000"/>
              <a:buNone/>
            </a:pPr>
            <a:r>
              <a:rPr lang="en-US" sz="2600" b="1" dirty="0" smtClean="0">
                <a:solidFill>
                  <a:srgbClr val="27A7D4"/>
                </a:solidFill>
              </a:rPr>
              <a:t>What data demonstrates that need?</a:t>
            </a:r>
          </a:p>
          <a:p>
            <a:pPr marL="0" algn="ctr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Tx/>
              <a:buSzPct val="100000"/>
              <a:buNone/>
            </a:pPr>
            <a:r>
              <a:rPr lang="en-US" sz="2600" b="1" dirty="0" smtClean="0">
                <a:solidFill>
                  <a:srgbClr val="27A7D4"/>
                </a:solidFill>
              </a:rPr>
              <a:t>What project idea do you propose?</a:t>
            </a:r>
          </a:p>
          <a:p>
            <a:pPr marL="0" algn="ctr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Tx/>
              <a:buSzPct val="100000"/>
              <a:buNone/>
            </a:pPr>
            <a:r>
              <a:rPr lang="en-US" sz="2600" b="1" dirty="0" smtClean="0">
                <a:solidFill>
                  <a:srgbClr val="27A7D4"/>
                </a:solidFill>
              </a:rPr>
              <a:t>What are the goals and objectives?</a:t>
            </a:r>
          </a:p>
          <a:p>
            <a:pPr marL="0" algn="ctr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Tx/>
              <a:buSzPct val="100000"/>
              <a:buNone/>
            </a:pPr>
            <a:r>
              <a:rPr lang="en-US" sz="2600" b="1" dirty="0" smtClean="0">
                <a:solidFill>
                  <a:srgbClr val="27A7D4"/>
                </a:solidFill>
              </a:rPr>
              <a:t>How long will it take to implement your project?</a:t>
            </a:r>
          </a:p>
          <a:p>
            <a:pPr marL="0" algn="ctr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Tx/>
              <a:buSzPct val="100000"/>
              <a:buNone/>
            </a:pPr>
            <a:r>
              <a:rPr lang="en-US" sz="2600" b="1" dirty="0" smtClean="0">
                <a:solidFill>
                  <a:srgbClr val="27A7D4"/>
                </a:solidFill>
              </a:rPr>
              <a:t>How will you know your project was successful?</a:t>
            </a:r>
          </a:p>
          <a:p>
            <a:pPr marL="0" algn="ctr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Tx/>
              <a:buSzPct val="100000"/>
              <a:buNone/>
            </a:pPr>
            <a:r>
              <a:rPr lang="en-US" sz="2600" b="1" dirty="0" smtClean="0">
                <a:solidFill>
                  <a:srgbClr val="27A7D4"/>
                </a:solidFill>
              </a:rPr>
              <a:t>What resources (time, money, staff) do you need?</a:t>
            </a:r>
          </a:p>
          <a:p>
            <a:pPr marL="0" algn="ctr">
              <a:spcBef>
                <a:spcPts val="0"/>
              </a:spcBef>
              <a:spcAft>
                <a:spcPts val="1000"/>
              </a:spcAft>
              <a:buClrTx/>
              <a:buSzPct val="100000"/>
              <a:buNone/>
            </a:pPr>
            <a:endParaRPr lang="en-US" sz="2600" b="1" dirty="0" smtClean="0">
              <a:solidFill>
                <a:srgbClr val="27A7D4"/>
              </a:solidFill>
            </a:endParaRPr>
          </a:p>
        </p:txBody>
      </p:sp>
      <p:sp>
        <p:nvSpPr>
          <p:cNvPr id="8" name="1 Título"/>
          <p:cNvSpPr txBox="1">
            <a:spLocks/>
          </p:cNvSpPr>
          <p:nvPr/>
        </p:nvSpPr>
        <p:spPr bwMode="auto">
          <a:xfrm>
            <a:off x="0" y="335403"/>
            <a:ext cx="9143999" cy="4052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3200" b="1" dirty="0" smtClean="0">
                <a:solidFill>
                  <a:srgbClr val="3A332E"/>
                </a:solidFill>
                <a:ea typeface="Calibre Medium" charset="0"/>
                <a:cs typeface="Calibre Medium" charset="0"/>
              </a:rPr>
              <a:t>Be Prepared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  <p:bldP spid="8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19"/>
          <p:cNvSpPr>
            <a:spLocks noGrp="1"/>
          </p:cNvSpPr>
          <p:nvPr>
            <p:ph idx="1"/>
          </p:nvPr>
        </p:nvSpPr>
        <p:spPr>
          <a:xfrm>
            <a:off x="673224" y="1113587"/>
            <a:ext cx="8147248" cy="3268407"/>
          </a:xfrm>
        </p:spPr>
        <p:txBody>
          <a:bodyPr>
            <a:noAutofit/>
          </a:bodyPr>
          <a:lstStyle/>
          <a:p>
            <a:pPr marL="457200" indent="-365760" fontAlgn="auto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Pct val="100000"/>
              <a:defRPr/>
            </a:pPr>
            <a:r>
              <a:rPr lang="en-US" sz="2400" b="1" dirty="0" smtClean="0">
                <a:solidFill>
                  <a:srgbClr val="91816F"/>
                </a:solidFill>
              </a:rPr>
              <a:t>Ask others for advice</a:t>
            </a:r>
          </a:p>
          <a:p>
            <a:pPr marL="457200" indent="-365760" fontAlgn="auto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Pct val="100000"/>
              <a:defRPr/>
            </a:pPr>
            <a:r>
              <a:rPr lang="en-US" sz="2400" b="1" dirty="0" smtClean="0">
                <a:solidFill>
                  <a:srgbClr val="91816F"/>
                </a:solidFill>
              </a:rPr>
              <a:t>Identify a funder and check your eligibility</a:t>
            </a:r>
          </a:p>
          <a:p>
            <a:pPr marL="457200" indent="-365760" fontAlgn="auto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Pct val="100000"/>
              <a:defRPr/>
            </a:pPr>
            <a:r>
              <a:rPr lang="en-US" sz="2400" b="1" dirty="0" smtClean="0">
                <a:solidFill>
                  <a:srgbClr val="91816F"/>
                </a:solidFill>
              </a:rPr>
              <a:t>Obtain guidelines on procedures</a:t>
            </a:r>
          </a:p>
          <a:p>
            <a:pPr marL="457200" indent="-365760" fontAlgn="auto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Pct val="100000"/>
              <a:defRPr/>
            </a:pPr>
            <a:r>
              <a:rPr lang="en-US" sz="2400" b="1" dirty="0" smtClean="0">
                <a:solidFill>
                  <a:srgbClr val="91816F"/>
                </a:solidFill>
              </a:rPr>
              <a:t>Ask questions of the funder</a:t>
            </a:r>
          </a:p>
          <a:p>
            <a:pPr marL="457200" indent="-36576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defRPr/>
            </a:pPr>
            <a:r>
              <a:rPr lang="en-US" sz="2400" b="1" dirty="0" smtClean="0">
                <a:solidFill>
                  <a:srgbClr val="91816F"/>
                </a:solidFill>
              </a:rPr>
              <a:t>WRITE</a:t>
            </a:r>
          </a:p>
          <a:p>
            <a:pPr marL="914400" lvl="1" indent="-365760" fontAlgn="auto"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  <a:buSzPct val="100000"/>
              <a:defRPr/>
            </a:pPr>
            <a:r>
              <a:rPr lang="en-US" sz="2400" dirty="0" smtClean="0">
                <a:solidFill>
                  <a:srgbClr val="91816F"/>
                </a:solidFill>
              </a:rPr>
              <a:t>Follow the instructions!</a:t>
            </a:r>
            <a:endParaRPr lang="en-US" sz="2400" b="1" dirty="0" smtClean="0">
              <a:solidFill>
                <a:srgbClr val="91816F"/>
              </a:solidFill>
            </a:endParaRPr>
          </a:p>
          <a:p>
            <a:pPr marL="365760" indent="-283464" fontAlgn="auto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defRPr/>
            </a:pPr>
            <a:endParaRPr lang="en-US" sz="2400" b="1" dirty="0">
              <a:solidFill>
                <a:srgbClr val="91816F"/>
              </a:solidFill>
            </a:endParaRPr>
          </a:p>
        </p:txBody>
      </p:sp>
      <p:sp>
        <p:nvSpPr>
          <p:cNvPr id="8" name="1 Título"/>
          <p:cNvSpPr txBox="1">
            <a:spLocks/>
          </p:cNvSpPr>
          <p:nvPr/>
        </p:nvSpPr>
        <p:spPr bwMode="auto">
          <a:xfrm>
            <a:off x="1" y="335403"/>
            <a:ext cx="9144000" cy="4052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3200" b="1" dirty="0" smtClean="0">
                <a:solidFill>
                  <a:srgbClr val="3A332E"/>
                </a:solidFill>
                <a:ea typeface="Calibre Medium" charset="0"/>
                <a:cs typeface="Calibre Medium" charset="0"/>
              </a:rPr>
              <a:t>Be </a:t>
            </a:r>
            <a:r>
              <a:rPr lang="en-US" sz="3200" b="1" dirty="0" smtClean="0">
                <a:solidFill>
                  <a:srgbClr val="3A332E"/>
                </a:solidFill>
                <a:ea typeface="Calibre Medium" charset="0"/>
                <a:cs typeface="Calibre Medium" charset="0"/>
              </a:rPr>
              <a:t>Prepared (cont.)</a:t>
            </a:r>
            <a:endParaRPr lang="en-US" sz="3200" b="1" dirty="0" smtClean="0">
              <a:solidFill>
                <a:srgbClr val="3A332E"/>
              </a:solidFill>
              <a:ea typeface="Calibre Medium" charset="0"/>
              <a:cs typeface="Calibre Medium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19"/>
          <p:cNvSpPr>
            <a:spLocks noGrp="1"/>
          </p:cNvSpPr>
          <p:nvPr>
            <p:ph idx="1"/>
          </p:nvPr>
        </p:nvSpPr>
        <p:spPr>
          <a:xfrm>
            <a:off x="673224" y="1231980"/>
            <a:ext cx="8147248" cy="3078342"/>
          </a:xfrm>
        </p:spPr>
        <p:txBody>
          <a:bodyPr>
            <a:noAutofit/>
          </a:bodyPr>
          <a:lstStyle/>
          <a:p>
            <a:pPr marL="365760" indent="-365760" fontAlgn="auto">
              <a:spcBef>
                <a:spcPts val="0"/>
              </a:spcBef>
              <a:spcAft>
                <a:spcPts val="1800"/>
              </a:spcAft>
              <a:buClrTx/>
              <a:buSzPct val="100000"/>
              <a:buFont typeface="+mj-lt"/>
              <a:buAutoNum type="arabicPeriod"/>
              <a:defRPr/>
            </a:pPr>
            <a:r>
              <a:rPr lang="en-US" sz="2600" b="1" dirty="0" smtClean="0">
                <a:solidFill>
                  <a:srgbClr val="27A7D4"/>
                </a:solidFill>
              </a:rPr>
              <a:t>Capacity of the </a:t>
            </a:r>
            <a:r>
              <a:rPr lang="en-US" sz="2600" b="1" dirty="0" smtClean="0">
                <a:solidFill>
                  <a:srgbClr val="27A7D4"/>
                </a:solidFill>
              </a:rPr>
              <a:t>application </a:t>
            </a:r>
            <a:r>
              <a:rPr lang="en-US" sz="2600" b="1" dirty="0" smtClean="0">
                <a:solidFill>
                  <a:srgbClr val="27A7D4"/>
                </a:solidFill>
              </a:rPr>
              <a:t>&amp; </a:t>
            </a:r>
            <a:r>
              <a:rPr lang="en-US" sz="2600" b="1" dirty="0" smtClean="0">
                <a:solidFill>
                  <a:srgbClr val="27A7D4"/>
                </a:solidFill>
              </a:rPr>
              <a:t>organization</a:t>
            </a:r>
            <a:endParaRPr lang="en-US" sz="2600" b="1" dirty="0" smtClean="0">
              <a:solidFill>
                <a:srgbClr val="27A7D4"/>
              </a:solidFill>
            </a:endParaRPr>
          </a:p>
          <a:p>
            <a:pPr marL="365760" indent="-365760" fontAlgn="auto">
              <a:spcBef>
                <a:spcPts val="0"/>
              </a:spcBef>
              <a:spcAft>
                <a:spcPts val="1800"/>
              </a:spcAft>
              <a:buClrTx/>
              <a:buSzPct val="100000"/>
              <a:buFont typeface="+mj-lt"/>
              <a:buAutoNum type="arabicPeriod"/>
              <a:defRPr/>
            </a:pPr>
            <a:r>
              <a:rPr lang="en-US" sz="2600" b="1" dirty="0" smtClean="0">
                <a:solidFill>
                  <a:srgbClr val="27A7D4"/>
                </a:solidFill>
              </a:rPr>
              <a:t>Extent of the Need/Problem</a:t>
            </a:r>
          </a:p>
          <a:p>
            <a:pPr marL="365760" indent="-365760" fontAlgn="auto">
              <a:spcBef>
                <a:spcPts val="0"/>
              </a:spcBef>
              <a:spcAft>
                <a:spcPts val="1800"/>
              </a:spcAft>
              <a:buClrTx/>
              <a:buSzPct val="100000"/>
              <a:buFont typeface="+mj-lt"/>
              <a:buAutoNum type="arabicPeriod"/>
              <a:defRPr/>
            </a:pPr>
            <a:r>
              <a:rPr lang="en-US" sz="2600" b="1" dirty="0" smtClean="0">
                <a:solidFill>
                  <a:srgbClr val="27A7D4"/>
                </a:solidFill>
              </a:rPr>
              <a:t>Balanced </a:t>
            </a:r>
            <a:r>
              <a:rPr lang="en-US" sz="2600" b="1" dirty="0" smtClean="0">
                <a:solidFill>
                  <a:srgbClr val="27A7D4"/>
                </a:solidFill>
              </a:rPr>
              <a:t>Approach/clear proposal</a:t>
            </a:r>
            <a:endParaRPr lang="en-US" sz="2600" b="1" dirty="0" smtClean="0">
              <a:solidFill>
                <a:srgbClr val="27A7D4"/>
              </a:solidFill>
            </a:endParaRPr>
          </a:p>
          <a:p>
            <a:pPr marL="365760" indent="-365760" fontAlgn="auto">
              <a:spcBef>
                <a:spcPts val="0"/>
              </a:spcBef>
              <a:spcAft>
                <a:spcPts val="1800"/>
              </a:spcAft>
              <a:buClrTx/>
              <a:buSzPct val="100000"/>
              <a:buFont typeface="+mj-lt"/>
              <a:buAutoNum type="arabicPeriod"/>
              <a:defRPr/>
            </a:pPr>
            <a:r>
              <a:rPr lang="en-US" sz="2600" b="1" dirty="0" smtClean="0">
                <a:solidFill>
                  <a:srgbClr val="27A7D4"/>
                </a:solidFill>
              </a:rPr>
              <a:t>Utilizing </a:t>
            </a:r>
            <a:r>
              <a:rPr lang="en-US" sz="2600" b="1" dirty="0" smtClean="0">
                <a:solidFill>
                  <a:srgbClr val="27A7D4"/>
                </a:solidFill>
              </a:rPr>
              <a:t>available resources</a:t>
            </a:r>
            <a:endParaRPr lang="en-US" sz="2600" b="1" dirty="0" smtClean="0">
              <a:solidFill>
                <a:srgbClr val="27A7D4"/>
              </a:solidFill>
            </a:endParaRPr>
          </a:p>
          <a:p>
            <a:pPr marL="365760" indent="-365760" fontAlgn="auto">
              <a:spcBef>
                <a:spcPts val="0"/>
              </a:spcBef>
              <a:spcAft>
                <a:spcPts val="1800"/>
              </a:spcAft>
              <a:buClrTx/>
              <a:buSzPct val="100000"/>
              <a:buFont typeface="+mj-lt"/>
              <a:buAutoNum type="arabicPeriod"/>
              <a:defRPr/>
            </a:pPr>
            <a:r>
              <a:rPr lang="en-US" sz="2600" b="1" dirty="0" smtClean="0">
                <a:solidFill>
                  <a:srgbClr val="27A7D4"/>
                </a:solidFill>
              </a:rPr>
              <a:t>Project </a:t>
            </a:r>
            <a:r>
              <a:rPr lang="en-US" sz="2600" b="1" dirty="0" smtClean="0">
                <a:solidFill>
                  <a:srgbClr val="27A7D4"/>
                </a:solidFill>
              </a:rPr>
              <a:t>evaluation/results</a:t>
            </a:r>
            <a:endParaRPr lang="en-US" sz="2600" b="1" dirty="0" smtClean="0">
              <a:solidFill>
                <a:srgbClr val="27A7D4"/>
              </a:solidFill>
            </a:endParaRPr>
          </a:p>
        </p:txBody>
      </p:sp>
      <p:sp>
        <p:nvSpPr>
          <p:cNvPr id="8" name="1 Título"/>
          <p:cNvSpPr txBox="1">
            <a:spLocks/>
          </p:cNvSpPr>
          <p:nvPr/>
        </p:nvSpPr>
        <p:spPr bwMode="auto">
          <a:xfrm>
            <a:off x="281379" y="335403"/>
            <a:ext cx="8346044" cy="4052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3200" b="1" dirty="0" smtClean="0">
                <a:solidFill>
                  <a:srgbClr val="3A332E"/>
                </a:solidFill>
                <a:ea typeface="Calibre Medium" charset="0"/>
                <a:cs typeface="Calibre Medium" charset="0"/>
              </a:rPr>
              <a:t>Factors Considered in a Grant Award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9589" y="1131094"/>
            <a:ext cx="8123237" cy="28801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1 Título"/>
          <p:cNvSpPr txBox="1">
            <a:spLocks/>
          </p:cNvSpPr>
          <p:nvPr/>
        </p:nvSpPr>
        <p:spPr bwMode="auto">
          <a:xfrm>
            <a:off x="524838" y="335403"/>
            <a:ext cx="8107988" cy="4052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3200" b="1" dirty="0" smtClean="0">
                <a:solidFill>
                  <a:srgbClr val="3A332E"/>
                </a:solidFill>
                <a:ea typeface="Calibre Medium" charset="0"/>
                <a:cs typeface="Calibre Medium" charset="0"/>
              </a:rPr>
              <a:t>Grant Writing Made Easy</a:t>
            </a:r>
            <a:endParaRPr lang="es-HN" sz="3200" b="1" dirty="0">
              <a:solidFill>
                <a:srgbClr val="3A332E"/>
              </a:solidFill>
              <a:ea typeface="Calibre Medium" charset="0"/>
              <a:cs typeface="Calibre Medium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1619672" y="1808696"/>
            <a:ext cx="6192688" cy="11849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-283464" algn="ctr" fontAlgn="auto">
              <a:spcAft>
                <a:spcPts val="1800"/>
              </a:spcAft>
              <a:buFont typeface="Wingdings" pitchFamily="2" charset="2"/>
              <a:buNone/>
              <a:defRPr/>
            </a:pPr>
            <a:r>
              <a:rPr lang="en-US" sz="2800" b="1" dirty="0" smtClean="0">
                <a:ln w="10541" cmpd="sng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rgbClr val="504740"/>
                </a:solidFill>
              </a:rPr>
              <a:t>“In language, clarity is everything…”</a:t>
            </a:r>
          </a:p>
          <a:p>
            <a:pPr marL="365760" indent="-283464" algn="r" fontAlgn="auto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n-US" sz="2800" b="1" dirty="0" smtClean="0">
                <a:ln w="10541" cmpd="sng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rgbClr val="504740"/>
                </a:solidFill>
              </a:rPr>
              <a:t>             - Confucius</a:t>
            </a:r>
          </a:p>
        </p:txBody>
      </p:sp>
      <p:sp>
        <p:nvSpPr>
          <p:cNvPr id="7" name="1 Título"/>
          <p:cNvSpPr txBox="1">
            <a:spLocks/>
          </p:cNvSpPr>
          <p:nvPr/>
        </p:nvSpPr>
        <p:spPr bwMode="auto">
          <a:xfrm>
            <a:off x="281379" y="335403"/>
            <a:ext cx="8348271" cy="4052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3200" b="1" dirty="0" smtClean="0">
                <a:solidFill>
                  <a:srgbClr val="3A332E"/>
                </a:solidFill>
                <a:ea typeface="Calibre Medium" charset="0"/>
                <a:cs typeface="Calibre Medium" charset="0"/>
              </a:rPr>
              <a:t>Proposal Details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19"/>
          <p:cNvSpPr>
            <a:spLocks noGrp="1"/>
          </p:cNvSpPr>
          <p:nvPr>
            <p:ph idx="1"/>
          </p:nvPr>
        </p:nvSpPr>
        <p:spPr>
          <a:xfrm>
            <a:off x="673224" y="1113587"/>
            <a:ext cx="8147248" cy="3298095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en-US" sz="2600" b="1" dirty="0" smtClean="0">
                <a:solidFill>
                  <a:srgbClr val="27A7D4"/>
                </a:solidFill>
              </a:rPr>
              <a:t>1.5 – 1 year before deadline</a:t>
            </a:r>
          </a:p>
          <a:p>
            <a:pPr marL="365760" lvl="1" indent="-36576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SzPct val="80000"/>
            </a:pPr>
            <a:r>
              <a:rPr lang="en-US" sz="2400" b="1" dirty="0" smtClean="0">
                <a:solidFill>
                  <a:srgbClr val="91816F"/>
                </a:solidFill>
              </a:rPr>
              <a:t>Discuss ideas with others</a:t>
            </a:r>
          </a:p>
          <a:p>
            <a:pPr marL="365760" lvl="1" indent="-36576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ct val="80000"/>
            </a:pPr>
            <a:r>
              <a:rPr lang="en-US" sz="2400" b="1" dirty="0" smtClean="0">
                <a:solidFill>
                  <a:srgbClr val="91816F"/>
                </a:solidFill>
              </a:rPr>
              <a:t>Complete current experiments </a:t>
            </a:r>
            <a:r>
              <a:rPr lang="en-US" sz="2400" b="1" dirty="0" smtClean="0">
                <a:solidFill>
                  <a:srgbClr val="91816F"/>
                </a:solidFill>
              </a:rPr>
              <a:t>&amp; </a:t>
            </a:r>
            <a:r>
              <a:rPr lang="en-US" sz="2400" b="1" dirty="0" smtClean="0">
                <a:solidFill>
                  <a:srgbClr val="91816F"/>
                </a:solidFill>
              </a:rPr>
              <a:t>publish results to show:</a:t>
            </a:r>
          </a:p>
          <a:p>
            <a:pPr marL="822960" lvl="2" indent="-36576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ct val="80000"/>
            </a:pPr>
            <a:r>
              <a:rPr lang="en-US" sz="2400" dirty="0" smtClean="0">
                <a:solidFill>
                  <a:srgbClr val="91816F"/>
                </a:solidFill>
              </a:rPr>
              <a:t>Productivity</a:t>
            </a:r>
          </a:p>
          <a:p>
            <a:pPr marL="822960" lvl="2" indent="-36576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SzPct val="80000"/>
            </a:pPr>
            <a:r>
              <a:rPr lang="en-US" sz="2400" dirty="0" smtClean="0">
                <a:solidFill>
                  <a:srgbClr val="91816F"/>
                </a:solidFill>
              </a:rPr>
              <a:t>Ability to take a project from an idea to published completion</a:t>
            </a:r>
            <a:endParaRPr lang="en-US" sz="2400" dirty="0">
              <a:solidFill>
                <a:srgbClr val="91816F"/>
              </a:solidFill>
            </a:endParaRPr>
          </a:p>
        </p:txBody>
      </p:sp>
      <p:sp>
        <p:nvSpPr>
          <p:cNvPr id="9" name="1 Título"/>
          <p:cNvSpPr txBox="1">
            <a:spLocks/>
          </p:cNvSpPr>
          <p:nvPr/>
        </p:nvSpPr>
        <p:spPr bwMode="auto">
          <a:xfrm>
            <a:off x="281379" y="335403"/>
            <a:ext cx="8078849" cy="4052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3200" b="1" dirty="0" smtClean="0">
                <a:solidFill>
                  <a:srgbClr val="3A332E"/>
                </a:solidFill>
                <a:ea typeface="Calibre Medium" charset="0"/>
                <a:cs typeface="Calibre Medium" charset="0"/>
              </a:rPr>
              <a:t>Timelines for Scientific Grants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19"/>
          <p:cNvSpPr>
            <a:spLocks noGrp="1"/>
          </p:cNvSpPr>
          <p:nvPr>
            <p:ph idx="1"/>
          </p:nvPr>
        </p:nvSpPr>
        <p:spPr>
          <a:xfrm>
            <a:off x="673224" y="1113587"/>
            <a:ext cx="8147248" cy="3339659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600" b="1" dirty="0" smtClean="0">
                <a:solidFill>
                  <a:srgbClr val="27A7D4"/>
                </a:solidFill>
              </a:rPr>
              <a:t>12 - 6 months before deadline</a:t>
            </a:r>
          </a:p>
          <a:p>
            <a:pPr marL="365760" lvl="1" indent="-36576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SzPct val="80000"/>
            </a:pPr>
            <a:r>
              <a:rPr lang="en-US" sz="2400" b="1" dirty="0" smtClean="0">
                <a:solidFill>
                  <a:srgbClr val="91816F"/>
                </a:solidFill>
              </a:rPr>
              <a:t>Generate preliminary data</a:t>
            </a:r>
          </a:p>
          <a:p>
            <a:pPr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600" b="1" dirty="0" smtClean="0">
                <a:solidFill>
                  <a:srgbClr val="27A7D4"/>
                </a:solidFill>
              </a:rPr>
              <a:t>6 - 3 months before deadline</a:t>
            </a:r>
          </a:p>
          <a:p>
            <a:pPr marL="365760" lvl="1" indent="-36576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SzPct val="80000"/>
            </a:pPr>
            <a:r>
              <a:rPr lang="en-US" sz="2400" b="1" dirty="0" smtClean="0">
                <a:solidFill>
                  <a:srgbClr val="91816F"/>
                </a:solidFill>
              </a:rPr>
              <a:t>Create initial draft of proposal</a:t>
            </a:r>
          </a:p>
          <a:p>
            <a:pPr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600" b="1" dirty="0" smtClean="0">
                <a:solidFill>
                  <a:srgbClr val="27A7D4"/>
                </a:solidFill>
              </a:rPr>
              <a:t>3 - 2 months before deadline</a:t>
            </a:r>
          </a:p>
          <a:p>
            <a:pPr marL="365760" lvl="1" indent="-365760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SzPct val="80000"/>
            </a:pPr>
            <a:r>
              <a:rPr lang="en-US" sz="2400" b="1" dirty="0" smtClean="0">
                <a:solidFill>
                  <a:srgbClr val="91816F"/>
                </a:solidFill>
              </a:rPr>
              <a:t>Obtain comments from colleagues, revise accordingly</a:t>
            </a:r>
            <a:endParaRPr lang="en-US" sz="2400" b="1" dirty="0">
              <a:solidFill>
                <a:srgbClr val="91816F"/>
              </a:solidFill>
            </a:endParaRPr>
          </a:p>
        </p:txBody>
      </p:sp>
      <p:sp>
        <p:nvSpPr>
          <p:cNvPr id="9" name="1 Título"/>
          <p:cNvSpPr txBox="1">
            <a:spLocks/>
          </p:cNvSpPr>
          <p:nvPr/>
        </p:nvSpPr>
        <p:spPr bwMode="auto">
          <a:xfrm>
            <a:off x="281379" y="335403"/>
            <a:ext cx="8539093" cy="4052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3200" b="1" dirty="0" smtClean="0">
                <a:solidFill>
                  <a:srgbClr val="3A332E"/>
                </a:solidFill>
                <a:ea typeface="Calibre Medium" charset="0"/>
                <a:cs typeface="Calibre Medium" charset="0"/>
              </a:rPr>
              <a:t>Timelines for Scientific Grants (cont.)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19"/>
          <p:cNvSpPr>
            <a:spLocks noGrp="1"/>
          </p:cNvSpPr>
          <p:nvPr>
            <p:ph idx="1"/>
          </p:nvPr>
        </p:nvSpPr>
        <p:spPr>
          <a:xfrm>
            <a:off x="673224" y="1113588"/>
            <a:ext cx="8147248" cy="3078342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2600" b="1" dirty="0" smtClean="0">
                <a:solidFill>
                  <a:srgbClr val="27A7D4"/>
                </a:solidFill>
              </a:rPr>
              <a:t>2 - 1 months before deadline</a:t>
            </a:r>
          </a:p>
          <a:p>
            <a:pPr marL="457200" lvl="1" indent="-365760">
              <a:spcBef>
                <a:spcPts val="0"/>
              </a:spcBef>
              <a:spcAft>
                <a:spcPts val="3000"/>
              </a:spcAft>
              <a:buSzPct val="80000"/>
            </a:pPr>
            <a:r>
              <a:rPr lang="en-US" sz="2400" b="1" dirty="0" smtClean="0">
                <a:solidFill>
                  <a:srgbClr val="91816F"/>
                </a:solidFill>
              </a:rPr>
              <a:t>Prepare budget and “non-science” parts</a:t>
            </a:r>
          </a:p>
          <a:p>
            <a:pPr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2600" b="1" dirty="0" smtClean="0">
                <a:solidFill>
                  <a:srgbClr val="27A7D4"/>
                </a:solidFill>
              </a:rPr>
              <a:t>1 month before deadline</a:t>
            </a:r>
          </a:p>
          <a:p>
            <a:pPr marL="457200" lvl="1" indent="-365760">
              <a:spcBef>
                <a:spcPts val="0"/>
              </a:spcBef>
              <a:spcAft>
                <a:spcPts val="1200"/>
              </a:spcAft>
              <a:buSzPct val="80000"/>
            </a:pPr>
            <a:r>
              <a:rPr lang="en-US" sz="2400" b="1" dirty="0" smtClean="0">
                <a:solidFill>
                  <a:srgbClr val="91816F"/>
                </a:solidFill>
              </a:rPr>
              <a:t>Have draft of “final version”</a:t>
            </a:r>
          </a:p>
          <a:p>
            <a:pPr marL="457200" lvl="1" indent="-365760">
              <a:spcBef>
                <a:spcPts val="0"/>
              </a:spcBef>
              <a:spcAft>
                <a:spcPts val="1200"/>
              </a:spcAft>
              <a:buSzPct val="80000"/>
            </a:pPr>
            <a:r>
              <a:rPr lang="en-US" sz="2400" b="1" dirty="0" smtClean="0">
                <a:solidFill>
                  <a:srgbClr val="91816F"/>
                </a:solidFill>
              </a:rPr>
              <a:t>Obtain additional comments from colleagues on the </a:t>
            </a:r>
            <a:br>
              <a:rPr lang="en-US" sz="2400" b="1" dirty="0" smtClean="0">
                <a:solidFill>
                  <a:srgbClr val="91816F"/>
                </a:solidFill>
              </a:rPr>
            </a:br>
            <a:r>
              <a:rPr lang="en-US" sz="2400" b="1" dirty="0" smtClean="0">
                <a:solidFill>
                  <a:srgbClr val="91816F"/>
                </a:solidFill>
              </a:rPr>
              <a:t>“whole package”</a:t>
            </a:r>
            <a:endParaRPr lang="en-US" sz="2400" b="1" dirty="0">
              <a:solidFill>
                <a:srgbClr val="91816F"/>
              </a:solidFill>
            </a:endParaRPr>
          </a:p>
        </p:txBody>
      </p:sp>
      <p:sp>
        <p:nvSpPr>
          <p:cNvPr id="9" name="1 Título"/>
          <p:cNvSpPr txBox="1">
            <a:spLocks/>
          </p:cNvSpPr>
          <p:nvPr/>
        </p:nvSpPr>
        <p:spPr bwMode="auto">
          <a:xfrm>
            <a:off x="281379" y="335403"/>
            <a:ext cx="8539093" cy="4052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3200" b="1" dirty="0" smtClean="0">
                <a:solidFill>
                  <a:srgbClr val="3A332E"/>
                </a:solidFill>
                <a:ea typeface="Calibre Medium" charset="0"/>
                <a:cs typeface="Calibre Medium" charset="0"/>
              </a:rPr>
              <a:t>Timelines for Scientific Grants (cont.)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19"/>
          <p:cNvSpPr>
            <a:spLocks noGrp="1"/>
          </p:cNvSpPr>
          <p:nvPr>
            <p:ph idx="1"/>
          </p:nvPr>
        </p:nvSpPr>
        <p:spPr>
          <a:xfrm>
            <a:off x="673224" y="887227"/>
            <a:ext cx="8147248" cy="3619863"/>
          </a:xfrm>
        </p:spPr>
        <p:txBody>
          <a:bodyPr>
            <a:noAutofit/>
          </a:bodyPr>
          <a:lstStyle/>
          <a:p>
            <a:pPr marL="0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lang="en-US" sz="2500" b="1" dirty="0" smtClean="0">
                <a:solidFill>
                  <a:srgbClr val="27A7D4"/>
                </a:solidFill>
              </a:rPr>
              <a:t>2 - 1 weeks before deadline</a:t>
            </a:r>
          </a:p>
          <a:p>
            <a:pPr marL="457200" lvl="1" indent="-36576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80000"/>
              <a:defRPr/>
            </a:pPr>
            <a:r>
              <a:rPr lang="en-US" sz="2400" b="1" dirty="0" smtClean="0">
                <a:solidFill>
                  <a:srgbClr val="91816F"/>
                </a:solidFill>
              </a:rPr>
              <a:t>Final version is proofread by someone new </a:t>
            </a:r>
          </a:p>
          <a:p>
            <a:pPr marL="914400" lvl="2" indent="-36576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ct val="80000"/>
              <a:defRPr/>
            </a:pPr>
            <a:r>
              <a:rPr lang="en-US" sz="2400" dirty="0" smtClean="0">
                <a:solidFill>
                  <a:srgbClr val="91816F"/>
                </a:solidFill>
              </a:rPr>
              <a:t>Then proofread again!</a:t>
            </a:r>
          </a:p>
          <a:p>
            <a:pPr marL="0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lang="en-US" sz="2500" b="1" dirty="0" smtClean="0">
                <a:solidFill>
                  <a:srgbClr val="27A7D4"/>
                </a:solidFill>
              </a:rPr>
              <a:t>7 - 5 days before deadline</a:t>
            </a:r>
          </a:p>
          <a:p>
            <a:pPr marL="457200" lvl="1" indent="-36576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80000"/>
              <a:defRPr/>
            </a:pPr>
            <a:r>
              <a:rPr lang="en-US" sz="2400" b="1" dirty="0" smtClean="0">
                <a:solidFill>
                  <a:srgbClr val="91816F"/>
                </a:solidFill>
              </a:rPr>
              <a:t>Make necessary copies of all parts</a:t>
            </a:r>
          </a:p>
          <a:p>
            <a:pPr marL="914400" lvl="2" indent="-365760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SzPct val="80000"/>
              <a:defRPr/>
            </a:pPr>
            <a:r>
              <a:rPr lang="en-US" sz="2400" dirty="0" smtClean="0">
                <a:solidFill>
                  <a:srgbClr val="91816F"/>
                </a:solidFill>
              </a:rPr>
              <a:t>Figures, etc.</a:t>
            </a:r>
          </a:p>
          <a:p>
            <a:pPr marL="457200" lvl="1" indent="-36576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ct val="80000"/>
              <a:defRPr/>
            </a:pPr>
            <a:r>
              <a:rPr lang="en-US" sz="2400" b="1" dirty="0" smtClean="0">
                <a:solidFill>
                  <a:srgbClr val="91816F"/>
                </a:solidFill>
              </a:rPr>
              <a:t>Obtain required signatures</a:t>
            </a:r>
          </a:p>
          <a:p>
            <a:pPr marL="0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lang="en-US" sz="2500" b="1" dirty="0" smtClean="0">
                <a:solidFill>
                  <a:srgbClr val="27A7D4"/>
                </a:solidFill>
              </a:rPr>
              <a:t>3 - 2 days before deadline</a:t>
            </a:r>
          </a:p>
          <a:p>
            <a:pPr marL="457200" lvl="1" indent="-36576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SzPct val="80000"/>
              <a:defRPr/>
            </a:pPr>
            <a:r>
              <a:rPr lang="en-US" sz="2400" b="1" dirty="0" smtClean="0">
                <a:solidFill>
                  <a:srgbClr val="91816F"/>
                </a:solidFill>
              </a:rPr>
              <a:t>Submit proposal</a:t>
            </a:r>
            <a:endParaRPr lang="en-US" sz="2400" b="1" dirty="0">
              <a:solidFill>
                <a:srgbClr val="91816F"/>
              </a:solidFill>
            </a:endParaRPr>
          </a:p>
        </p:txBody>
      </p:sp>
      <p:sp>
        <p:nvSpPr>
          <p:cNvPr id="9" name="1 Título"/>
          <p:cNvSpPr txBox="1">
            <a:spLocks/>
          </p:cNvSpPr>
          <p:nvPr/>
        </p:nvSpPr>
        <p:spPr bwMode="auto">
          <a:xfrm>
            <a:off x="281379" y="335403"/>
            <a:ext cx="8346044" cy="4052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3200" b="1" dirty="0" smtClean="0">
                <a:solidFill>
                  <a:srgbClr val="3A332E"/>
                </a:solidFill>
                <a:ea typeface="Calibre Medium" charset="0"/>
                <a:cs typeface="Calibre Medium" charset="0"/>
              </a:rPr>
              <a:t>Timelines for Scientific Grants (cont.)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19"/>
          <p:cNvSpPr>
            <a:spLocks noGrp="1"/>
          </p:cNvSpPr>
          <p:nvPr>
            <p:ph idx="1"/>
          </p:nvPr>
        </p:nvSpPr>
        <p:spPr>
          <a:xfrm>
            <a:off x="673224" y="1174006"/>
            <a:ext cx="8147248" cy="3078342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en-US" sz="2600" b="1" dirty="0" smtClean="0">
                <a:solidFill>
                  <a:srgbClr val="27A7D4"/>
                </a:solidFill>
              </a:rPr>
              <a:t>Develop an overarching hypothesis</a:t>
            </a:r>
          </a:p>
          <a:p>
            <a:pPr marL="457200" lvl="1" indent="-365760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SzPct val="100000"/>
            </a:pPr>
            <a:r>
              <a:rPr lang="en-US" sz="2400" b="1" dirty="0" smtClean="0">
                <a:solidFill>
                  <a:srgbClr val="91816F"/>
                </a:solidFill>
              </a:rPr>
              <a:t>A testable idea or notion</a:t>
            </a:r>
          </a:p>
          <a:p>
            <a:pPr marL="457200" lvl="1" indent="-365760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SzPct val="100000"/>
            </a:pPr>
            <a:r>
              <a:rPr lang="en-US" sz="2400" b="1" dirty="0" smtClean="0">
                <a:solidFill>
                  <a:srgbClr val="91816F"/>
                </a:solidFill>
              </a:rPr>
              <a:t>Basic premise for the proposal</a:t>
            </a:r>
          </a:p>
          <a:p>
            <a:pPr marL="457200" lvl="1" indent="-365760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SzPct val="100000"/>
            </a:pPr>
            <a:r>
              <a:rPr lang="en-US" sz="2400" b="1" dirty="0" smtClean="0">
                <a:solidFill>
                  <a:srgbClr val="91816F"/>
                </a:solidFill>
              </a:rPr>
              <a:t>Once formed and focused, it should drive the rest of </a:t>
            </a:r>
            <a:br>
              <a:rPr lang="en-US" sz="2400" b="1" dirty="0" smtClean="0">
                <a:solidFill>
                  <a:srgbClr val="91816F"/>
                </a:solidFill>
              </a:rPr>
            </a:br>
            <a:r>
              <a:rPr lang="en-US" sz="2400" b="1" dirty="0" smtClean="0">
                <a:solidFill>
                  <a:srgbClr val="91816F"/>
                </a:solidFill>
              </a:rPr>
              <a:t>the proposal</a:t>
            </a:r>
          </a:p>
          <a:p>
            <a:pPr marL="457200" lvl="1" indent="-365760">
              <a:spcBef>
                <a:spcPts val="0"/>
              </a:spcBef>
              <a:spcAft>
                <a:spcPts val="1200"/>
              </a:spcAft>
              <a:buSzPct val="100000"/>
            </a:pPr>
            <a:r>
              <a:rPr lang="en-US" sz="2400" b="1" dirty="0" smtClean="0">
                <a:solidFill>
                  <a:srgbClr val="91816F"/>
                </a:solidFill>
              </a:rPr>
              <a:t>Bigger than the specific aims or objectives</a:t>
            </a:r>
            <a:endParaRPr lang="en-US" sz="2400" b="1" dirty="0">
              <a:solidFill>
                <a:srgbClr val="91816F"/>
              </a:solidFill>
            </a:endParaRPr>
          </a:p>
        </p:txBody>
      </p:sp>
      <p:sp>
        <p:nvSpPr>
          <p:cNvPr id="7" name="1 Título"/>
          <p:cNvSpPr txBox="1">
            <a:spLocks/>
          </p:cNvSpPr>
          <p:nvPr/>
        </p:nvSpPr>
        <p:spPr bwMode="auto">
          <a:xfrm>
            <a:off x="281379" y="335403"/>
            <a:ext cx="8539093" cy="4052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3200" b="1" dirty="0" smtClean="0">
                <a:solidFill>
                  <a:srgbClr val="3A332E"/>
                </a:solidFill>
                <a:ea typeface="Calibre Medium" charset="0"/>
                <a:cs typeface="Calibre Medium" charset="0"/>
              </a:rPr>
              <a:t>Helpful Hints for </a:t>
            </a:r>
            <a:endParaRPr lang="en-US" sz="3200" b="1" dirty="0" smtClean="0">
              <a:solidFill>
                <a:srgbClr val="3A332E"/>
              </a:solidFill>
              <a:ea typeface="Calibre Medium" charset="0"/>
              <a:cs typeface="Calibre Medium" charset="0"/>
            </a:endParaRPr>
          </a:p>
          <a:p>
            <a:pPr algn="ctr"/>
            <a:r>
              <a:rPr lang="en-US" sz="3200" b="1" dirty="0" smtClean="0">
                <a:solidFill>
                  <a:srgbClr val="3A332E"/>
                </a:solidFill>
                <a:ea typeface="Calibre Medium" charset="0"/>
                <a:cs typeface="Calibre Medium" charset="0"/>
              </a:rPr>
              <a:t>Hypothesis-Driven </a:t>
            </a:r>
            <a:r>
              <a:rPr lang="en-US" sz="3200" b="1" dirty="0" smtClean="0">
                <a:solidFill>
                  <a:srgbClr val="3A332E"/>
                </a:solidFill>
                <a:ea typeface="Calibre Medium" charset="0"/>
                <a:cs typeface="Calibre Medium" charset="0"/>
              </a:rPr>
              <a:t>Grants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19"/>
          <p:cNvSpPr>
            <a:spLocks noGrp="1"/>
          </p:cNvSpPr>
          <p:nvPr>
            <p:ph idx="1"/>
          </p:nvPr>
        </p:nvSpPr>
        <p:spPr>
          <a:xfrm>
            <a:off x="673224" y="1329612"/>
            <a:ext cx="8147248" cy="3078342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en-US" sz="2600" b="1" dirty="0" smtClean="0">
                <a:solidFill>
                  <a:srgbClr val="27A7D4"/>
                </a:solidFill>
              </a:rPr>
              <a:t>Hypothesis</a:t>
            </a:r>
          </a:p>
          <a:p>
            <a:pPr marL="457200" lvl="1" indent="-36576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SzPct val="100000"/>
            </a:pPr>
            <a:r>
              <a:rPr lang="en-US" sz="2400" b="1" dirty="0" smtClean="0">
                <a:solidFill>
                  <a:srgbClr val="91816F"/>
                </a:solidFill>
              </a:rPr>
              <a:t>Not in the form of a question</a:t>
            </a:r>
          </a:p>
          <a:p>
            <a:pPr marL="457200" lvl="1" indent="-365760">
              <a:lnSpc>
                <a:spcPct val="100000"/>
              </a:lnSpc>
              <a:spcBef>
                <a:spcPts val="0"/>
              </a:spcBef>
              <a:buSzPct val="100000"/>
            </a:pPr>
            <a:r>
              <a:rPr lang="en-US" sz="2400" b="1" dirty="0" smtClean="0">
                <a:solidFill>
                  <a:srgbClr val="91816F"/>
                </a:solidFill>
              </a:rPr>
              <a:t>Repeat in the Abstract, Background, Specific Aims</a:t>
            </a:r>
          </a:p>
          <a:p>
            <a:pPr marL="914400" lvl="2" indent="-36576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SzPct val="100000"/>
            </a:pPr>
            <a:r>
              <a:rPr lang="en-US" sz="2400" dirty="0" smtClean="0">
                <a:solidFill>
                  <a:srgbClr val="91816F"/>
                </a:solidFill>
              </a:rPr>
              <a:t>State exactly the same way throughout</a:t>
            </a:r>
          </a:p>
          <a:p>
            <a:pPr marL="457200" lvl="1" indent="-365760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SzPct val="100000"/>
            </a:pPr>
            <a:r>
              <a:rPr lang="en-US" sz="2400" b="1" dirty="0" smtClean="0">
                <a:solidFill>
                  <a:srgbClr val="91816F"/>
                </a:solidFill>
              </a:rPr>
              <a:t>Same applies for Specific Aims</a:t>
            </a:r>
          </a:p>
          <a:p>
            <a:pPr marL="971550" lvl="1" indent="-514350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SzPct val="100000"/>
              <a:buFont typeface="Wingdings" pitchFamily="2" charset="2"/>
              <a:buChar char="§"/>
            </a:pPr>
            <a:endParaRPr lang="en-US" sz="2800" dirty="0">
              <a:solidFill>
                <a:srgbClr val="91816F"/>
              </a:solidFill>
            </a:endParaRPr>
          </a:p>
        </p:txBody>
      </p:sp>
      <p:sp>
        <p:nvSpPr>
          <p:cNvPr id="7" name="1 Título"/>
          <p:cNvSpPr txBox="1">
            <a:spLocks/>
          </p:cNvSpPr>
          <p:nvPr/>
        </p:nvSpPr>
        <p:spPr bwMode="auto">
          <a:xfrm>
            <a:off x="281379" y="208402"/>
            <a:ext cx="8452922" cy="7250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3200" b="1" dirty="0" smtClean="0">
                <a:solidFill>
                  <a:srgbClr val="3A332E"/>
                </a:solidFill>
                <a:ea typeface="Calibre Medium" charset="0"/>
                <a:cs typeface="Calibre Medium" charset="0"/>
              </a:rPr>
              <a:t>Helpful Hints for </a:t>
            </a:r>
            <a:endParaRPr lang="en-US" sz="3200" b="1" dirty="0" smtClean="0">
              <a:solidFill>
                <a:srgbClr val="3A332E"/>
              </a:solidFill>
              <a:ea typeface="Calibre Medium" charset="0"/>
              <a:cs typeface="Calibre Medium" charset="0"/>
            </a:endParaRPr>
          </a:p>
          <a:p>
            <a:pPr algn="ctr"/>
            <a:r>
              <a:rPr lang="en-US" sz="3200" b="1" dirty="0" smtClean="0">
                <a:solidFill>
                  <a:srgbClr val="3A332E"/>
                </a:solidFill>
                <a:ea typeface="Calibre Medium" charset="0"/>
                <a:cs typeface="Calibre Medium" charset="0"/>
              </a:rPr>
              <a:t>Hypothesis-Driven </a:t>
            </a:r>
            <a:r>
              <a:rPr lang="en-US" sz="3200" b="1" dirty="0" smtClean="0">
                <a:solidFill>
                  <a:srgbClr val="3A332E"/>
                </a:solidFill>
                <a:ea typeface="Calibre Medium" charset="0"/>
                <a:cs typeface="Calibre Medium" charset="0"/>
              </a:rPr>
              <a:t>Grants </a:t>
            </a:r>
            <a:r>
              <a:rPr lang="en-US" sz="3200" b="1" dirty="0" smtClean="0">
                <a:solidFill>
                  <a:srgbClr val="3A332E"/>
                </a:solidFill>
                <a:ea typeface="Calibre Medium" charset="0"/>
                <a:cs typeface="Calibre Medium" charset="0"/>
              </a:rPr>
              <a:t>(</a:t>
            </a:r>
            <a:r>
              <a:rPr lang="en-US" sz="3200" b="1" dirty="0" smtClean="0">
                <a:solidFill>
                  <a:srgbClr val="3A332E"/>
                </a:solidFill>
                <a:ea typeface="Calibre Medium" charset="0"/>
                <a:cs typeface="Calibre Medium" charset="0"/>
              </a:rPr>
              <a:t>cont.)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19"/>
          <p:cNvSpPr>
            <a:spLocks noGrp="1"/>
          </p:cNvSpPr>
          <p:nvPr>
            <p:ph idx="1"/>
          </p:nvPr>
        </p:nvSpPr>
        <p:spPr>
          <a:xfrm>
            <a:off x="673224" y="1348662"/>
            <a:ext cx="8147248" cy="3078342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en-US" sz="2600" b="1" dirty="0" smtClean="0">
                <a:solidFill>
                  <a:srgbClr val="27A7D4"/>
                </a:solidFill>
              </a:rPr>
              <a:t>Specific aims</a:t>
            </a:r>
          </a:p>
          <a:p>
            <a:pPr marL="457200" lvl="1" indent="-365760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SzPct val="100000"/>
            </a:pPr>
            <a:r>
              <a:rPr lang="en-US" sz="2400" b="1" dirty="0" smtClean="0">
                <a:solidFill>
                  <a:srgbClr val="91816F"/>
                </a:solidFill>
              </a:rPr>
              <a:t>Compelling</a:t>
            </a:r>
          </a:p>
          <a:p>
            <a:pPr marL="457200" lvl="1" indent="-365760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SzPct val="100000"/>
            </a:pPr>
            <a:r>
              <a:rPr lang="en-US" sz="2400" b="1" dirty="0" smtClean="0">
                <a:solidFill>
                  <a:srgbClr val="91816F"/>
                </a:solidFill>
              </a:rPr>
              <a:t>Clearly hypothesis-driven</a:t>
            </a:r>
          </a:p>
          <a:p>
            <a:pPr marL="457200" lvl="1" indent="-365760">
              <a:lnSpc>
                <a:spcPct val="100000"/>
              </a:lnSpc>
              <a:spcBef>
                <a:spcPts val="0"/>
              </a:spcBef>
              <a:spcAft>
                <a:spcPts val="3000"/>
              </a:spcAft>
              <a:buSzPct val="100000"/>
            </a:pPr>
            <a:r>
              <a:rPr lang="en-US" sz="2400" b="1" dirty="0" smtClean="0">
                <a:solidFill>
                  <a:srgbClr val="91816F"/>
                </a:solidFill>
              </a:rPr>
              <a:t>Not names of experiments</a:t>
            </a:r>
            <a:endParaRPr lang="en-US" sz="2400" b="1" dirty="0">
              <a:solidFill>
                <a:srgbClr val="91816F"/>
              </a:solidFill>
            </a:endParaRPr>
          </a:p>
        </p:txBody>
      </p:sp>
      <p:sp>
        <p:nvSpPr>
          <p:cNvPr id="7" name="1 Título"/>
          <p:cNvSpPr txBox="1">
            <a:spLocks/>
          </p:cNvSpPr>
          <p:nvPr/>
        </p:nvSpPr>
        <p:spPr bwMode="auto">
          <a:xfrm>
            <a:off x="281379" y="202052"/>
            <a:ext cx="8380021" cy="7821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3200" b="1" dirty="0" smtClean="0">
                <a:solidFill>
                  <a:srgbClr val="3A332E"/>
                </a:solidFill>
                <a:ea typeface="Calibre Medium" charset="0"/>
                <a:cs typeface="Calibre Medium" charset="0"/>
              </a:rPr>
              <a:t>Helpful Hints for </a:t>
            </a:r>
            <a:endParaRPr lang="en-US" sz="3200" b="1" dirty="0" smtClean="0">
              <a:solidFill>
                <a:srgbClr val="3A332E"/>
              </a:solidFill>
              <a:ea typeface="Calibre Medium" charset="0"/>
              <a:cs typeface="Calibre Medium" charset="0"/>
            </a:endParaRPr>
          </a:p>
          <a:p>
            <a:pPr algn="ctr"/>
            <a:r>
              <a:rPr lang="en-US" sz="3200" b="1" dirty="0" smtClean="0">
                <a:solidFill>
                  <a:srgbClr val="3A332E"/>
                </a:solidFill>
                <a:ea typeface="Calibre Medium" charset="0"/>
                <a:cs typeface="Calibre Medium" charset="0"/>
              </a:rPr>
              <a:t>Hypothesis-Driven </a:t>
            </a:r>
            <a:r>
              <a:rPr lang="en-US" sz="3200" b="1" dirty="0" smtClean="0">
                <a:solidFill>
                  <a:srgbClr val="3A332E"/>
                </a:solidFill>
                <a:ea typeface="Calibre Medium" charset="0"/>
                <a:cs typeface="Calibre Medium" charset="0"/>
              </a:rPr>
              <a:t>Grants </a:t>
            </a:r>
            <a:r>
              <a:rPr lang="en-US" sz="3200" b="1" dirty="0" smtClean="0">
                <a:solidFill>
                  <a:srgbClr val="3A332E"/>
                </a:solidFill>
                <a:ea typeface="Calibre Medium" charset="0"/>
                <a:cs typeface="Calibre Medium" charset="0"/>
              </a:rPr>
              <a:t>(</a:t>
            </a:r>
            <a:r>
              <a:rPr lang="en-US" sz="3200" b="1" dirty="0" smtClean="0">
                <a:solidFill>
                  <a:srgbClr val="3A332E"/>
                </a:solidFill>
                <a:ea typeface="Calibre Medium" charset="0"/>
                <a:cs typeface="Calibre Medium" charset="0"/>
              </a:rPr>
              <a:t>cont.)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19"/>
          <p:cNvSpPr>
            <a:spLocks noGrp="1"/>
          </p:cNvSpPr>
          <p:nvPr>
            <p:ph idx="1"/>
          </p:nvPr>
        </p:nvSpPr>
        <p:spPr>
          <a:xfrm>
            <a:off x="673224" y="1291512"/>
            <a:ext cx="8147248" cy="3078342"/>
          </a:xfrm>
        </p:spPr>
        <p:txBody>
          <a:bodyPr>
            <a:normAutofit/>
          </a:bodyPr>
          <a:lstStyle/>
          <a:p>
            <a:pPr marL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2600" b="1" dirty="0" smtClean="0">
                <a:solidFill>
                  <a:srgbClr val="27A7D4"/>
                </a:solidFill>
              </a:rPr>
              <a:t>Avoid using terms indicating ‘description’</a:t>
            </a:r>
          </a:p>
          <a:p>
            <a:pPr marL="457200" lvl="1" indent="-365760">
              <a:lnSpc>
                <a:spcPct val="100000"/>
              </a:lnSpc>
              <a:spcBef>
                <a:spcPts val="0"/>
              </a:spcBef>
              <a:buSzPct val="100000"/>
            </a:pPr>
            <a:r>
              <a:rPr lang="en-US" sz="2400" b="1" dirty="0" smtClean="0">
                <a:solidFill>
                  <a:srgbClr val="91816F"/>
                </a:solidFill>
              </a:rPr>
              <a:t>“Correlate”</a:t>
            </a:r>
          </a:p>
          <a:p>
            <a:pPr marL="457200" lvl="1" indent="-365760">
              <a:lnSpc>
                <a:spcPct val="100000"/>
              </a:lnSpc>
              <a:spcBef>
                <a:spcPts val="0"/>
              </a:spcBef>
              <a:buSzPct val="100000"/>
            </a:pPr>
            <a:r>
              <a:rPr lang="en-US" sz="2400" b="1" dirty="0" smtClean="0">
                <a:solidFill>
                  <a:srgbClr val="91816F"/>
                </a:solidFill>
              </a:rPr>
              <a:t>“Describe”</a:t>
            </a:r>
          </a:p>
          <a:p>
            <a:pPr marL="457200" lvl="1" indent="-365760">
              <a:lnSpc>
                <a:spcPct val="100000"/>
              </a:lnSpc>
              <a:spcBef>
                <a:spcPts val="0"/>
              </a:spcBef>
              <a:buSzPct val="100000"/>
            </a:pPr>
            <a:r>
              <a:rPr lang="en-US" sz="2400" b="1" dirty="0" smtClean="0">
                <a:solidFill>
                  <a:srgbClr val="91816F"/>
                </a:solidFill>
              </a:rPr>
              <a:t>“Assess”</a:t>
            </a:r>
          </a:p>
          <a:p>
            <a:pPr marL="457200" lvl="1" indent="-365760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SzPct val="100000"/>
            </a:pPr>
            <a:r>
              <a:rPr lang="en-US" sz="2400" b="1" dirty="0" smtClean="0">
                <a:solidFill>
                  <a:srgbClr val="91816F"/>
                </a:solidFill>
              </a:rPr>
              <a:t>“Measure”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None/>
            </a:pPr>
            <a:r>
              <a:rPr lang="en-US" sz="2600" b="1" dirty="0" smtClean="0">
                <a:solidFill>
                  <a:srgbClr val="27A7D4"/>
                </a:solidFill>
              </a:rPr>
              <a:t>Avoid passive voice, flowery terms, wishy-washy terms</a:t>
            </a:r>
            <a:endParaRPr lang="en-US" sz="2600" b="1" dirty="0">
              <a:solidFill>
                <a:srgbClr val="27A7D4"/>
              </a:solidFill>
            </a:endParaRPr>
          </a:p>
        </p:txBody>
      </p:sp>
      <p:sp>
        <p:nvSpPr>
          <p:cNvPr id="9" name="1 Título"/>
          <p:cNvSpPr txBox="1">
            <a:spLocks/>
          </p:cNvSpPr>
          <p:nvPr/>
        </p:nvSpPr>
        <p:spPr bwMode="auto">
          <a:xfrm>
            <a:off x="281379" y="233802"/>
            <a:ext cx="8539093" cy="6805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3200" b="1" dirty="0" smtClean="0">
                <a:solidFill>
                  <a:srgbClr val="3A332E"/>
                </a:solidFill>
                <a:ea typeface="Calibre Medium" charset="0"/>
                <a:cs typeface="Calibre Medium" charset="0"/>
              </a:rPr>
              <a:t>Helpful Hints for </a:t>
            </a:r>
            <a:endParaRPr lang="en-US" sz="3200" b="1" dirty="0" smtClean="0">
              <a:solidFill>
                <a:srgbClr val="3A332E"/>
              </a:solidFill>
              <a:ea typeface="Calibre Medium" charset="0"/>
              <a:cs typeface="Calibre Medium" charset="0"/>
            </a:endParaRPr>
          </a:p>
          <a:p>
            <a:pPr algn="ctr"/>
            <a:r>
              <a:rPr lang="en-US" sz="3200" b="1" dirty="0" smtClean="0">
                <a:solidFill>
                  <a:srgbClr val="3A332E"/>
                </a:solidFill>
                <a:ea typeface="Calibre Medium" charset="0"/>
                <a:cs typeface="Calibre Medium" charset="0"/>
              </a:rPr>
              <a:t>Hypothesis-Driven </a:t>
            </a:r>
            <a:r>
              <a:rPr lang="en-US" sz="3200" b="1" dirty="0" smtClean="0">
                <a:solidFill>
                  <a:srgbClr val="3A332E"/>
                </a:solidFill>
                <a:ea typeface="Calibre Medium" charset="0"/>
                <a:cs typeface="Calibre Medium" charset="0"/>
              </a:rPr>
              <a:t>Grants (cont.)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19"/>
          <p:cNvSpPr>
            <a:spLocks noGrp="1"/>
          </p:cNvSpPr>
          <p:nvPr>
            <p:ph idx="1"/>
          </p:nvPr>
        </p:nvSpPr>
        <p:spPr>
          <a:xfrm>
            <a:off x="673224" y="1339167"/>
            <a:ext cx="8147248" cy="3022127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en-US" sz="2600" b="1" dirty="0" smtClean="0">
                <a:solidFill>
                  <a:srgbClr val="27A7D4"/>
                </a:solidFill>
              </a:rPr>
              <a:t>Each section of the proposal is linked to each other</a:t>
            </a:r>
          </a:p>
          <a:p>
            <a:pPr marL="457200" lvl="1" indent="-36576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SzPct val="100000"/>
            </a:pPr>
            <a:r>
              <a:rPr lang="en-US" sz="2400" b="1" dirty="0" smtClean="0">
                <a:solidFill>
                  <a:srgbClr val="91816F"/>
                </a:solidFill>
              </a:rPr>
              <a:t>Rationale for each study is linked to an aspect of hypothesis</a:t>
            </a:r>
          </a:p>
          <a:p>
            <a:pPr marL="457200" lvl="1" indent="-365760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SzPct val="100000"/>
            </a:pPr>
            <a:r>
              <a:rPr lang="en-US" sz="2400" b="1" dirty="0" smtClean="0">
                <a:solidFill>
                  <a:srgbClr val="91816F"/>
                </a:solidFill>
              </a:rPr>
              <a:t>Potential outcomes of experiments are linked to proving or disproving the hypothesis</a:t>
            </a:r>
            <a:endParaRPr lang="en-US" sz="2400" b="1" dirty="0">
              <a:solidFill>
                <a:srgbClr val="91816F"/>
              </a:solidFill>
            </a:endParaRPr>
          </a:p>
        </p:txBody>
      </p:sp>
      <p:sp>
        <p:nvSpPr>
          <p:cNvPr id="7" name="1 Título"/>
          <p:cNvSpPr txBox="1">
            <a:spLocks/>
          </p:cNvSpPr>
          <p:nvPr/>
        </p:nvSpPr>
        <p:spPr bwMode="auto">
          <a:xfrm>
            <a:off x="281379" y="240152"/>
            <a:ext cx="8539093" cy="6996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3200" b="1" dirty="0" smtClean="0">
                <a:solidFill>
                  <a:srgbClr val="3A332E"/>
                </a:solidFill>
                <a:ea typeface="Calibre Medium" charset="0"/>
                <a:cs typeface="Calibre Medium" charset="0"/>
              </a:rPr>
              <a:t>Helpful Hints for </a:t>
            </a:r>
            <a:endParaRPr lang="en-US" sz="3200" b="1" dirty="0" smtClean="0">
              <a:solidFill>
                <a:srgbClr val="3A332E"/>
              </a:solidFill>
              <a:ea typeface="Calibre Medium" charset="0"/>
              <a:cs typeface="Calibre Medium" charset="0"/>
            </a:endParaRPr>
          </a:p>
          <a:p>
            <a:pPr algn="ctr"/>
            <a:r>
              <a:rPr lang="en-US" sz="3200" b="1" dirty="0" smtClean="0">
                <a:solidFill>
                  <a:srgbClr val="3A332E"/>
                </a:solidFill>
                <a:ea typeface="Calibre Medium" charset="0"/>
                <a:cs typeface="Calibre Medium" charset="0"/>
              </a:rPr>
              <a:t>Hypothesis-Driven </a:t>
            </a:r>
            <a:r>
              <a:rPr lang="en-US" sz="3200" b="1" dirty="0" smtClean="0">
                <a:solidFill>
                  <a:srgbClr val="3A332E"/>
                </a:solidFill>
                <a:ea typeface="Calibre Medium" charset="0"/>
                <a:cs typeface="Calibre Medium" charset="0"/>
              </a:rPr>
              <a:t>Grants </a:t>
            </a:r>
            <a:r>
              <a:rPr lang="en-US" sz="3200" b="1" dirty="0" smtClean="0">
                <a:solidFill>
                  <a:srgbClr val="3A332E"/>
                </a:solidFill>
                <a:ea typeface="Calibre Medium" charset="0"/>
                <a:cs typeface="Calibre Medium" charset="0"/>
              </a:rPr>
              <a:t>(</a:t>
            </a:r>
            <a:r>
              <a:rPr lang="en-US" sz="3200" b="1" dirty="0" smtClean="0">
                <a:solidFill>
                  <a:srgbClr val="3A332E"/>
                </a:solidFill>
                <a:ea typeface="Calibre Medium" charset="0"/>
                <a:cs typeface="Calibre Medium" charset="0"/>
              </a:rPr>
              <a:t>cont.)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Content Placeholder 19"/>
          <p:cNvSpPr>
            <a:spLocks noGrp="1"/>
          </p:cNvSpPr>
          <p:nvPr>
            <p:ph idx="1"/>
          </p:nvPr>
        </p:nvSpPr>
        <p:spPr>
          <a:xfrm>
            <a:off x="628650" y="1224647"/>
            <a:ext cx="7886700" cy="3263504"/>
          </a:xfrm>
        </p:spPr>
        <p:txBody>
          <a:bodyPr>
            <a:normAutofit/>
          </a:bodyPr>
          <a:lstStyle/>
          <a:p>
            <a:pPr marL="365760" indent="-36576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</a:pPr>
            <a:r>
              <a:rPr lang="en-US" sz="2400" b="1" dirty="0" smtClean="0">
                <a:solidFill>
                  <a:srgbClr val="91816F"/>
                </a:solidFill>
              </a:rPr>
              <a:t>Developing a successful grant “system” takes work</a:t>
            </a:r>
          </a:p>
          <a:p>
            <a:pPr marL="365760" indent="-36576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</a:pPr>
            <a:r>
              <a:rPr lang="en-US" sz="2400" b="1" dirty="0" smtClean="0">
                <a:solidFill>
                  <a:srgbClr val="91816F"/>
                </a:solidFill>
              </a:rPr>
              <a:t>Funders don’t care what you need or want to do</a:t>
            </a:r>
          </a:p>
          <a:p>
            <a:pPr marL="365760" indent="-36576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</a:pPr>
            <a:r>
              <a:rPr lang="en-US" sz="2400" b="1" dirty="0" smtClean="0">
                <a:solidFill>
                  <a:srgbClr val="91816F"/>
                </a:solidFill>
              </a:rPr>
              <a:t>Better to write one grant and be awarded than use a</a:t>
            </a:r>
            <a:br>
              <a:rPr lang="en-US" sz="2400" b="1" dirty="0" smtClean="0">
                <a:solidFill>
                  <a:srgbClr val="91816F"/>
                </a:solidFill>
              </a:rPr>
            </a:br>
            <a:r>
              <a:rPr lang="en-US" sz="2400" b="1" dirty="0" smtClean="0">
                <a:solidFill>
                  <a:srgbClr val="91816F"/>
                </a:solidFill>
              </a:rPr>
              <a:t>“shotgun” approach</a:t>
            </a:r>
          </a:p>
          <a:p>
            <a:pPr marL="365760" indent="-36576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</a:pPr>
            <a:r>
              <a:rPr lang="en-US" sz="2400" b="1" dirty="0" smtClean="0">
                <a:solidFill>
                  <a:srgbClr val="91816F"/>
                </a:solidFill>
              </a:rPr>
              <a:t>Ask for the specific amount of money you need</a:t>
            </a:r>
          </a:p>
          <a:p>
            <a:pPr marL="365760" indent="-36576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</a:pPr>
            <a:r>
              <a:rPr lang="en-US" sz="2400" b="1" dirty="0" smtClean="0">
                <a:solidFill>
                  <a:srgbClr val="91816F"/>
                </a:solidFill>
              </a:rPr>
              <a:t>Good applications can be helped to the top</a:t>
            </a:r>
            <a:endParaRPr lang="en-US" sz="2400" b="1" dirty="0">
              <a:solidFill>
                <a:srgbClr val="91816F"/>
              </a:solidFill>
            </a:endParaRPr>
          </a:p>
        </p:txBody>
      </p:sp>
      <p:sp>
        <p:nvSpPr>
          <p:cNvPr id="4" name="1 Título"/>
          <p:cNvSpPr txBox="1">
            <a:spLocks/>
          </p:cNvSpPr>
          <p:nvPr/>
        </p:nvSpPr>
        <p:spPr bwMode="auto">
          <a:xfrm>
            <a:off x="281379" y="335403"/>
            <a:ext cx="8381669" cy="4052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3200" b="1" dirty="0" smtClean="0">
                <a:solidFill>
                  <a:srgbClr val="3A332E"/>
                </a:solidFill>
                <a:ea typeface="Calibre Medium" charset="0"/>
                <a:cs typeface="Calibre Medium" charset="0"/>
              </a:rPr>
              <a:t>The Truth about Writing Grants</a:t>
            </a:r>
            <a:endParaRPr lang="es-HN" sz="3200" b="1" dirty="0">
              <a:solidFill>
                <a:srgbClr val="3A332E"/>
              </a:solidFill>
              <a:ea typeface="Calibre Medium" charset="0"/>
              <a:cs typeface="Calibre Medium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19"/>
          <p:cNvSpPr>
            <a:spLocks noGrp="1"/>
          </p:cNvSpPr>
          <p:nvPr>
            <p:ph idx="1"/>
          </p:nvPr>
        </p:nvSpPr>
        <p:spPr>
          <a:xfrm>
            <a:off x="673224" y="1281956"/>
            <a:ext cx="8147248" cy="3159828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en-US" sz="2800" b="1" dirty="0" smtClean="0">
                <a:solidFill>
                  <a:srgbClr val="27A7D4"/>
                </a:solidFill>
              </a:rPr>
              <a:t>High probability of success</a:t>
            </a:r>
          </a:p>
          <a:p>
            <a:pPr marL="365760" lvl="1" indent="-36576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ct val="100000"/>
            </a:pPr>
            <a:r>
              <a:rPr lang="en-US" sz="2600" b="1" dirty="0" smtClean="0">
                <a:solidFill>
                  <a:srgbClr val="91816F"/>
                </a:solidFill>
              </a:rPr>
              <a:t>Focused</a:t>
            </a:r>
          </a:p>
          <a:p>
            <a:pPr marL="822960" lvl="2" indent="-36576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SzPct val="100000"/>
            </a:pPr>
            <a:r>
              <a:rPr lang="en-US" sz="2600" dirty="0" smtClean="0">
                <a:solidFill>
                  <a:srgbClr val="91816F"/>
                </a:solidFill>
              </a:rPr>
              <a:t>Not a fishing expedition</a:t>
            </a:r>
          </a:p>
          <a:p>
            <a:pPr marL="365760" lvl="1" indent="-36576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ct val="100000"/>
            </a:pPr>
            <a:r>
              <a:rPr lang="en-US" sz="2600" b="1" dirty="0" smtClean="0">
                <a:solidFill>
                  <a:srgbClr val="91816F"/>
                </a:solidFill>
              </a:rPr>
              <a:t>Feasible</a:t>
            </a:r>
          </a:p>
          <a:p>
            <a:pPr marL="822960" lvl="2" indent="-36576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ct val="100000"/>
            </a:pPr>
            <a:r>
              <a:rPr lang="en-US" sz="2600" dirty="0" smtClean="0">
                <a:solidFill>
                  <a:srgbClr val="91816F"/>
                </a:solidFill>
              </a:rPr>
              <a:t>Solid preliminary data</a:t>
            </a:r>
          </a:p>
          <a:p>
            <a:pPr marL="822960" lvl="2" indent="-36576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ct val="100000"/>
            </a:pPr>
            <a:r>
              <a:rPr lang="en-US" sz="2600" dirty="0" smtClean="0">
                <a:solidFill>
                  <a:srgbClr val="91816F"/>
                </a:solidFill>
              </a:rPr>
              <a:t>Letters from experts expressing support </a:t>
            </a:r>
            <a:r>
              <a:rPr lang="en-US" sz="2600" dirty="0" smtClean="0">
                <a:solidFill>
                  <a:srgbClr val="91816F"/>
                </a:solidFill>
              </a:rPr>
              <a:t>&amp; </a:t>
            </a:r>
            <a:br>
              <a:rPr lang="en-US" sz="2600" dirty="0" smtClean="0">
                <a:solidFill>
                  <a:srgbClr val="91816F"/>
                </a:solidFill>
              </a:rPr>
            </a:br>
            <a:r>
              <a:rPr lang="en-US" sz="2600" dirty="0" smtClean="0">
                <a:solidFill>
                  <a:srgbClr val="91816F"/>
                </a:solidFill>
              </a:rPr>
              <a:t>willingness to </a:t>
            </a:r>
            <a:r>
              <a:rPr lang="en-US" sz="2600" dirty="0" smtClean="0">
                <a:solidFill>
                  <a:srgbClr val="91816F"/>
                </a:solidFill>
              </a:rPr>
              <a:t>help</a:t>
            </a:r>
            <a:endParaRPr lang="en-US" sz="2600" dirty="0">
              <a:solidFill>
                <a:srgbClr val="91816F"/>
              </a:solidFill>
            </a:endParaRPr>
          </a:p>
        </p:txBody>
      </p:sp>
      <p:sp>
        <p:nvSpPr>
          <p:cNvPr id="7" name="1 Título"/>
          <p:cNvSpPr txBox="1">
            <a:spLocks/>
          </p:cNvSpPr>
          <p:nvPr/>
        </p:nvSpPr>
        <p:spPr bwMode="auto">
          <a:xfrm>
            <a:off x="281379" y="233802"/>
            <a:ext cx="8539093" cy="6869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3200" b="1" dirty="0" smtClean="0">
                <a:solidFill>
                  <a:srgbClr val="3A332E"/>
                </a:solidFill>
                <a:ea typeface="Calibre Medium" charset="0"/>
                <a:cs typeface="Calibre Medium" charset="0"/>
              </a:rPr>
              <a:t>Helpful Hints for </a:t>
            </a:r>
            <a:endParaRPr lang="en-US" sz="3200" b="1" dirty="0" smtClean="0">
              <a:solidFill>
                <a:srgbClr val="3A332E"/>
              </a:solidFill>
              <a:ea typeface="Calibre Medium" charset="0"/>
              <a:cs typeface="Calibre Medium" charset="0"/>
            </a:endParaRPr>
          </a:p>
          <a:p>
            <a:pPr algn="ctr"/>
            <a:r>
              <a:rPr lang="en-US" sz="3200" b="1" dirty="0" smtClean="0">
                <a:solidFill>
                  <a:srgbClr val="3A332E"/>
                </a:solidFill>
                <a:ea typeface="Calibre Medium" charset="0"/>
                <a:cs typeface="Calibre Medium" charset="0"/>
              </a:rPr>
              <a:t>Hypothesis-Driven Grants </a:t>
            </a:r>
            <a:r>
              <a:rPr lang="en-US" sz="3200" b="1" dirty="0" smtClean="0">
                <a:solidFill>
                  <a:srgbClr val="3A332E"/>
                </a:solidFill>
                <a:ea typeface="Calibre Medium" charset="0"/>
                <a:cs typeface="Calibre Medium" charset="0"/>
              </a:rPr>
              <a:t>(cont.)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19"/>
          <p:cNvSpPr>
            <a:spLocks noGrp="1"/>
          </p:cNvSpPr>
          <p:nvPr>
            <p:ph idx="1"/>
          </p:nvPr>
        </p:nvSpPr>
        <p:spPr>
          <a:xfrm>
            <a:off x="673224" y="1109342"/>
            <a:ext cx="8147248" cy="3397344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2600" b="1" dirty="0" smtClean="0">
                <a:solidFill>
                  <a:srgbClr val="27A7D4"/>
                </a:solidFill>
              </a:rPr>
              <a:t>Significance</a:t>
            </a:r>
          </a:p>
          <a:p>
            <a:pPr marL="457200" lvl="1" indent="-36576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</a:pPr>
            <a:r>
              <a:rPr lang="en-US" sz="2400" b="1" dirty="0" smtClean="0">
                <a:solidFill>
                  <a:srgbClr val="91816F"/>
                </a:solidFill>
              </a:rPr>
              <a:t>Not a mystery novel</a:t>
            </a:r>
          </a:p>
          <a:p>
            <a:pPr marL="914400" lvl="2" indent="-36576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ct val="100000"/>
            </a:pPr>
            <a:r>
              <a:rPr lang="en-US" sz="2400" dirty="0" smtClean="0">
                <a:solidFill>
                  <a:srgbClr val="91816F"/>
                </a:solidFill>
              </a:rPr>
              <a:t>Deliver message fast</a:t>
            </a:r>
          </a:p>
          <a:p>
            <a:pPr marL="457200" lvl="1" indent="-36576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</a:pPr>
            <a:r>
              <a:rPr lang="en-US" sz="2400" b="1" dirty="0" smtClean="0">
                <a:solidFill>
                  <a:srgbClr val="91816F"/>
                </a:solidFill>
              </a:rPr>
              <a:t>Proposed studies yield information that is </a:t>
            </a:r>
            <a:r>
              <a:rPr lang="en-US" sz="2400" b="1" u="sng" dirty="0" smtClean="0">
                <a:solidFill>
                  <a:srgbClr val="91816F"/>
                </a:solidFill>
              </a:rPr>
              <a:t>unique</a:t>
            </a:r>
          </a:p>
          <a:p>
            <a:pPr marL="914400" lvl="2" indent="-36576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ct val="100000"/>
            </a:pPr>
            <a:r>
              <a:rPr lang="en-US" sz="2400" dirty="0" smtClean="0">
                <a:solidFill>
                  <a:srgbClr val="91816F"/>
                </a:solidFill>
              </a:rPr>
              <a:t>Other approaches do not work as well</a:t>
            </a:r>
          </a:p>
          <a:p>
            <a:pPr marL="457200" lvl="1" indent="-36576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ct val="100000"/>
            </a:pPr>
            <a:r>
              <a:rPr lang="en-US" sz="2400" b="1" dirty="0" smtClean="0">
                <a:solidFill>
                  <a:srgbClr val="91816F"/>
                </a:solidFill>
              </a:rPr>
              <a:t>Relevant to the ‘big picture’</a:t>
            </a:r>
          </a:p>
          <a:p>
            <a:pPr marL="457200" lvl="1" indent="-36576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SzPct val="100000"/>
            </a:pPr>
            <a:r>
              <a:rPr lang="en-US" sz="2400" b="1" dirty="0" smtClean="0">
                <a:solidFill>
                  <a:srgbClr val="91816F"/>
                </a:solidFill>
              </a:rPr>
              <a:t>Key to convincing reviewers to support your proposal rather </a:t>
            </a:r>
            <a:br>
              <a:rPr lang="en-US" sz="2400" b="1" dirty="0" smtClean="0">
                <a:solidFill>
                  <a:srgbClr val="91816F"/>
                </a:solidFill>
              </a:rPr>
            </a:br>
            <a:r>
              <a:rPr lang="en-US" sz="2400" b="1" dirty="0" smtClean="0">
                <a:solidFill>
                  <a:srgbClr val="91816F"/>
                </a:solidFill>
              </a:rPr>
              <a:t>than that of your competition</a:t>
            </a:r>
            <a:endParaRPr lang="en-US" sz="2400" b="1" dirty="0">
              <a:solidFill>
                <a:srgbClr val="91816F"/>
              </a:solidFill>
            </a:endParaRPr>
          </a:p>
        </p:txBody>
      </p:sp>
      <p:sp>
        <p:nvSpPr>
          <p:cNvPr id="7" name="1 Título"/>
          <p:cNvSpPr txBox="1">
            <a:spLocks/>
          </p:cNvSpPr>
          <p:nvPr/>
        </p:nvSpPr>
        <p:spPr bwMode="auto">
          <a:xfrm>
            <a:off x="281379" y="246502"/>
            <a:ext cx="8539093" cy="6869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3200" b="1" dirty="0" smtClean="0">
                <a:solidFill>
                  <a:srgbClr val="3A332E"/>
                </a:solidFill>
                <a:ea typeface="Calibre Medium" charset="0"/>
                <a:cs typeface="Calibre Medium" charset="0"/>
              </a:rPr>
              <a:t>Helpful Hints for </a:t>
            </a:r>
            <a:endParaRPr lang="en-US" sz="3200" b="1" dirty="0" smtClean="0">
              <a:solidFill>
                <a:srgbClr val="3A332E"/>
              </a:solidFill>
              <a:ea typeface="Calibre Medium" charset="0"/>
              <a:cs typeface="Calibre Medium" charset="0"/>
            </a:endParaRPr>
          </a:p>
          <a:p>
            <a:pPr algn="ctr"/>
            <a:r>
              <a:rPr lang="en-US" sz="3200" b="1" dirty="0" smtClean="0">
                <a:solidFill>
                  <a:srgbClr val="3A332E"/>
                </a:solidFill>
                <a:ea typeface="Calibre Medium" charset="0"/>
                <a:cs typeface="Calibre Medium" charset="0"/>
              </a:rPr>
              <a:t>Hypothesis-Driven </a:t>
            </a:r>
            <a:r>
              <a:rPr lang="en-US" sz="3200" b="1" dirty="0" smtClean="0">
                <a:solidFill>
                  <a:srgbClr val="3A332E"/>
                </a:solidFill>
                <a:ea typeface="Calibre Medium" charset="0"/>
                <a:cs typeface="Calibre Medium" charset="0"/>
              </a:rPr>
              <a:t>Grants (cont.)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19"/>
          <p:cNvSpPr>
            <a:spLocks noGrp="1"/>
          </p:cNvSpPr>
          <p:nvPr>
            <p:ph idx="1"/>
          </p:nvPr>
        </p:nvSpPr>
        <p:spPr>
          <a:xfrm>
            <a:off x="673224" y="1273304"/>
            <a:ext cx="8147248" cy="3078342"/>
          </a:xfrm>
        </p:spPr>
        <p:txBody>
          <a:bodyPr>
            <a:noAutofit/>
          </a:bodyPr>
          <a:lstStyle/>
          <a:p>
            <a:pPr marL="365760" indent="-36576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sz="2400" b="1" dirty="0" smtClean="0">
                <a:solidFill>
                  <a:srgbClr val="91816F"/>
                </a:solidFill>
              </a:rPr>
              <a:t>Poorly written</a:t>
            </a:r>
          </a:p>
          <a:p>
            <a:pPr marL="365760" indent="-365760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</a:pPr>
            <a:r>
              <a:rPr lang="en-US" sz="2400" b="1" dirty="0" smtClean="0">
                <a:solidFill>
                  <a:srgbClr val="91816F"/>
                </a:solidFill>
              </a:rPr>
              <a:t>Not well justified</a:t>
            </a:r>
          </a:p>
          <a:p>
            <a:pPr marL="822960" lvl="1" indent="-365760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SzPct val="100000"/>
            </a:pPr>
            <a:r>
              <a:rPr lang="en-US" sz="2400" dirty="0" smtClean="0">
                <a:solidFill>
                  <a:srgbClr val="91816F"/>
                </a:solidFill>
              </a:rPr>
              <a:t>Scientific problem </a:t>
            </a:r>
          </a:p>
          <a:p>
            <a:pPr marL="822960" lvl="1" indent="-365760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SzPct val="100000"/>
            </a:pPr>
            <a:r>
              <a:rPr lang="en-US" sz="2400" dirty="0" smtClean="0">
                <a:solidFill>
                  <a:srgbClr val="91816F"/>
                </a:solidFill>
              </a:rPr>
              <a:t>Experimental model</a:t>
            </a:r>
          </a:p>
          <a:p>
            <a:pPr marL="822960" lvl="1" indent="-36576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SzPct val="100000"/>
            </a:pPr>
            <a:r>
              <a:rPr lang="en-US" sz="2400" dirty="0" smtClean="0">
                <a:solidFill>
                  <a:srgbClr val="91816F"/>
                </a:solidFill>
              </a:rPr>
              <a:t>Relevance to program priorities or purpose</a:t>
            </a:r>
          </a:p>
          <a:p>
            <a:pPr marL="365760" indent="-365760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</a:pPr>
            <a:r>
              <a:rPr lang="en-US" sz="2400" b="1" dirty="0" smtClean="0">
                <a:solidFill>
                  <a:srgbClr val="91816F"/>
                </a:solidFill>
              </a:rPr>
              <a:t>Lacks convincing preliminary data</a:t>
            </a:r>
            <a:endParaRPr lang="en-US" sz="2400" b="1" dirty="0">
              <a:solidFill>
                <a:srgbClr val="91816F"/>
              </a:solidFill>
            </a:endParaRPr>
          </a:p>
        </p:txBody>
      </p:sp>
      <p:sp>
        <p:nvSpPr>
          <p:cNvPr id="7" name="1 Título"/>
          <p:cNvSpPr txBox="1">
            <a:spLocks/>
          </p:cNvSpPr>
          <p:nvPr/>
        </p:nvSpPr>
        <p:spPr bwMode="auto">
          <a:xfrm>
            <a:off x="281379" y="157602"/>
            <a:ext cx="8539093" cy="7868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3200" b="1" dirty="0" smtClean="0">
                <a:solidFill>
                  <a:srgbClr val="3A332E"/>
                </a:solidFill>
                <a:ea typeface="Calibre Medium" charset="0"/>
                <a:cs typeface="Calibre Medium" charset="0"/>
              </a:rPr>
              <a:t>Common Criticism for </a:t>
            </a:r>
            <a:endParaRPr lang="en-US" sz="3200" b="1" dirty="0" smtClean="0">
              <a:solidFill>
                <a:srgbClr val="3A332E"/>
              </a:solidFill>
              <a:ea typeface="Calibre Medium" charset="0"/>
              <a:cs typeface="Calibre Medium" charset="0"/>
            </a:endParaRPr>
          </a:p>
          <a:p>
            <a:pPr algn="ctr"/>
            <a:r>
              <a:rPr lang="en-US" sz="3200" b="1" dirty="0" smtClean="0">
                <a:solidFill>
                  <a:srgbClr val="3A332E"/>
                </a:solidFill>
                <a:ea typeface="Calibre Medium" charset="0"/>
                <a:cs typeface="Calibre Medium" charset="0"/>
              </a:rPr>
              <a:t>Hypothesis-Driven </a:t>
            </a:r>
            <a:r>
              <a:rPr lang="en-US" sz="3200" b="1" dirty="0" smtClean="0">
                <a:solidFill>
                  <a:srgbClr val="3A332E"/>
                </a:solidFill>
                <a:ea typeface="Calibre Medium" charset="0"/>
                <a:cs typeface="Calibre Medium" charset="0"/>
              </a:rPr>
              <a:t>Grants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19"/>
          <p:cNvSpPr>
            <a:spLocks noGrp="1"/>
          </p:cNvSpPr>
          <p:nvPr>
            <p:ph idx="1"/>
          </p:nvPr>
        </p:nvSpPr>
        <p:spPr>
          <a:xfrm>
            <a:off x="673224" y="1480704"/>
            <a:ext cx="8147248" cy="3078342"/>
          </a:xfrm>
        </p:spPr>
        <p:txBody>
          <a:bodyPr>
            <a:normAutofit/>
          </a:bodyPr>
          <a:lstStyle/>
          <a:p>
            <a:pPr marL="365760" indent="-36576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sz="2400" b="1" dirty="0" smtClean="0">
                <a:solidFill>
                  <a:srgbClr val="91816F"/>
                </a:solidFill>
              </a:rPr>
              <a:t>No hypothesis or poorly presented</a:t>
            </a:r>
          </a:p>
          <a:p>
            <a:pPr marL="365760" indent="-36576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sz="2400" b="1" dirty="0" smtClean="0">
                <a:solidFill>
                  <a:srgbClr val="91816F"/>
                </a:solidFill>
              </a:rPr>
              <a:t>Not hypothesis-driven, studies are descriptive</a:t>
            </a:r>
          </a:p>
          <a:p>
            <a:pPr marL="365760" indent="-36576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2400" b="1" dirty="0" smtClean="0">
                <a:solidFill>
                  <a:srgbClr val="91816F"/>
                </a:solidFill>
              </a:rPr>
              <a:t>Objectives</a:t>
            </a:r>
          </a:p>
          <a:p>
            <a:pPr marL="731520" lvl="1" indent="-36576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2200" dirty="0" smtClean="0">
                <a:solidFill>
                  <a:srgbClr val="91816F"/>
                </a:solidFill>
              </a:rPr>
              <a:t>D</a:t>
            </a:r>
            <a:r>
              <a:rPr lang="en-US" sz="2200" dirty="0" smtClean="0">
                <a:solidFill>
                  <a:srgbClr val="91816F"/>
                </a:solidFill>
              </a:rPr>
              <a:t>on’t </a:t>
            </a:r>
            <a:r>
              <a:rPr lang="en-US" sz="2200" dirty="0" smtClean="0">
                <a:solidFill>
                  <a:srgbClr val="91816F"/>
                </a:solidFill>
              </a:rPr>
              <a:t>address </a:t>
            </a:r>
            <a:r>
              <a:rPr lang="en-US" sz="2200" dirty="0" smtClean="0">
                <a:solidFill>
                  <a:srgbClr val="91816F"/>
                </a:solidFill>
              </a:rPr>
              <a:t>hypothesis</a:t>
            </a:r>
          </a:p>
          <a:p>
            <a:pPr marL="731520" lvl="1" indent="-36576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2200" dirty="0" smtClean="0">
                <a:solidFill>
                  <a:srgbClr val="91816F"/>
                </a:solidFill>
              </a:rPr>
              <a:t>L</a:t>
            </a:r>
            <a:r>
              <a:rPr lang="en-US" sz="2200" dirty="0" smtClean="0">
                <a:solidFill>
                  <a:srgbClr val="91816F"/>
                </a:solidFill>
              </a:rPr>
              <a:t>ack </a:t>
            </a:r>
            <a:r>
              <a:rPr lang="en-US" sz="2200" dirty="0" smtClean="0">
                <a:solidFill>
                  <a:srgbClr val="91816F"/>
                </a:solidFill>
              </a:rPr>
              <a:t>focus, too diffuse</a:t>
            </a:r>
            <a:endParaRPr lang="en-US" sz="2200" dirty="0">
              <a:solidFill>
                <a:srgbClr val="91816F"/>
              </a:solidFill>
            </a:endParaRPr>
          </a:p>
        </p:txBody>
      </p:sp>
      <p:sp>
        <p:nvSpPr>
          <p:cNvPr id="4" name="1 Título"/>
          <p:cNvSpPr txBox="1">
            <a:spLocks/>
          </p:cNvSpPr>
          <p:nvPr/>
        </p:nvSpPr>
        <p:spPr bwMode="auto">
          <a:xfrm>
            <a:off x="281379" y="233802"/>
            <a:ext cx="8539093" cy="7868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3200" b="1" dirty="0" smtClean="0">
                <a:solidFill>
                  <a:srgbClr val="3A332E"/>
                </a:solidFill>
                <a:ea typeface="Calibre Medium" charset="0"/>
                <a:cs typeface="Calibre Medium" charset="0"/>
              </a:rPr>
              <a:t>Common Criticism for </a:t>
            </a:r>
            <a:endParaRPr lang="en-US" sz="3200" b="1" dirty="0" smtClean="0">
              <a:solidFill>
                <a:srgbClr val="3A332E"/>
              </a:solidFill>
              <a:ea typeface="Calibre Medium" charset="0"/>
              <a:cs typeface="Calibre Medium" charset="0"/>
            </a:endParaRPr>
          </a:p>
          <a:p>
            <a:pPr algn="ctr"/>
            <a:r>
              <a:rPr lang="en-US" sz="3200" b="1" dirty="0" smtClean="0">
                <a:solidFill>
                  <a:srgbClr val="3A332E"/>
                </a:solidFill>
                <a:ea typeface="Calibre Medium" charset="0"/>
                <a:cs typeface="Calibre Medium" charset="0"/>
              </a:rPr>
              <a:t>Hypothesis-Driven </a:t>
            </a:r>
            <a:r>
              <a:rPr lang="en-US" sz="3200" b="1" dirty="0" smtClean="0">
                <a:solidFill>
                  <a:srgbClr val="3A332E"/>
                </a:solidFill>
                <a:ea typeface="Calibre Medium" charset="0"/>
                <a:cs typeface="Calibre Medium" charset="0"/>
              </a:rPr>
              <a:t>Grants (cont.)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19"/>
          <p:cNvSpPr>
            <a:spLocks noGrp="1"/>
          </p:cNvSpPr>
          <p:nvPr>
            <p:ph idx="1"/>
          </p:nvPr>
        </p:nvSpPr>
        <p:spPr>
          <a:xfrm>
            <a:off x="673224" y="1364022"/>
            <a:ext cx="8147248" cy="3078342"/>
          </a:xfrm>
        </p:spPr>
        <p:txBody>
          <a:bodyPr>
            <a:noAutofit/>
          </a:bodyPr>
          <a:lstStyle/>
          <a:p>
            <a:pPr marL="365760" indent="-36576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sz="2400" b="1" dirty="0" smtClean="0">
                <a:solidFill>
                  <a:srgbClr val="91816F"/>
                </a:solidFill>
              </a:rPr>
              <a:t>Approaches </a:t>
            </a:r>
            <a:r>
              <a:rPr lang="en-US" sz="2400" b="1" dirty="0" smtClean="0">
                <a:solidFill>
                  <a:srgbClr val="91816F"/>
                </a:solidFill>
              </a:rPr>
              <a:t>&amp; </a:t>
            </a:r>
            <a:r>
              <a:rPr lang="en-US" sz="2400" b="1" dirty="0" smtClean="0">
                <a:solidFill>
                  <a:srgbClr val="91816F"/>
                </a:solidFill>
              </a:rPr>
              <a:t>methods lack detail needed to evaluate potential for success</a:t>
            </a:r>
          </a:p>
          <a:p>
            <a:pPr marL="365760" indent="-36576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sz="2400" b="1" dirty="0" smtClean="0">
                <a:solidFill>
                  <a:srgbClr val="91816F"/>
                </a:solidFill>
              </a:rPr>
              <a:t>Investigator lacks expertise with given approach</a:t>
            </a:r>
          </a:p>
          <a:p>
            <a:pPr marL="365760" indent="-36576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sz="2400" b="1" dirty="0" smtClean="0">
                <a:solidFill>
                  <a:srgbClr val="91816F"/>
                </a:solidFill>
              </a:rPr>
              <a:t>Expected results not presented, interpreted</a:t>
            </a:r>
          </a:p>
          <a:p>
            <a:pPr marL="365760" indent="-36576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sz="2400" b="1" dirty="0" smtClean="0">
                <a:solidFill>
                  <a:srgbClr val="91816F"/>
                </a:solidFill>
              </a:rPr>
              <a:t>Pitfalls not addressed, alternative solutions not presented</a:t>
            </a:r>
            <a:endParaRPr lang="en-US" sz="2400" b="1" dirty="0">
              <a:solidFill>
                <a:srgbClr val="91816F"/>
              </a:solidFill>
            </a:endParaRPr>
          </a:p>
        </p:txBody>
      </p:sp>
      <p:sp>
        <p:nvSpPr>
          <p:cNvPr id="4" name="1 Título"/>
          <p:cNvSpPr txBox="1">
            <a:spLocks/>
          </p:cNvSpPr>
          <p:nvPr/>
        </p:nvSpPr>
        <p:spPr bwMode="auto">
          <a:xfrm>
            <a:off x="281379" y="208402"/>
            <a:ext cx="8539093" cy="7868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3200" b="1" dirty="0" smtClean="0">
                <a:solidFill>
                  <a:srgbClr val="3A332E"/>
                </a:solidFill>
                <a:ea typeface="Calibre Medium" charset="0"/>
                <a:cs typeface="Calibre Medium" charset="0"/>
              </a:rPr>
              <a:t>Common Criticism for </a:t>
            </a:r>
            <a:endParaRPr lang="en-US" sz="3200" b="1" dirty="0" smtClean="0">
              <a:solidFill>
                <a:srgbClr val="3A332E"/>
              </a:solidFill>
              <a:ea typeface="Calibre Medium" charset="0"/>
              <a:cs typeface="Calibre Medium" charset="0"/>
            </a:endParaRPr>
          </a:p>
          <a:p>
            <a:pPr algn="ctr"/>
            <a:r>
              <a:rPr lang="en-US" sz="3200" b="1" dirty="0" smtClean="0">
                <a:solidFill>
                  <a:srgbClr val="3A332E"/>
                </a:solidFill>
                <a:ea typeface="Calibre Medium" charset="0"/>
                <a:cs typeface="Calibre Medium" charset="0"/>
              </a:rPr>
              <a:t>Hypothesis-Driven </a:t>
            </a:r>
            <a:r>
              <a:rPr lang="en-US" sz="3200" b="1" dirty="0" smtClean="0">
                <a:solidFill>
                  <a:srgbClr val="3A332E"/>
                </a:solidFill>
                <a:ea typeface="Calibre Medium" charset="0"/>
                <a:cs typeface="Calibre Medium" charset="0"/>
              </a:rPr>
              <a:t>Grants (cont.)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19"/>
          <p:cNvSpPr>
            <a:spLocks noGrp="1"/>
          </p:cNvSpPr>
          <p:nvPr>
            <p:ph idx="1"/>
          </p:nvPr>
        </p:nvSpPr>
        <p:spPr>
          <a:xfrm>
            <a:off x="673224" y="1371608"/>
            <a:ext cx="8147248" cy="3078342"/>
          </a:xfrm>
        </p:spPr>
        <p:txBody>
          <a:bodyPr>
            <a:noAutofit/>
          </a:bodyPr>
          <a:lstStyle/>
          <a:p>
            <a:pPr marL="365760" indent="-36576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sz="2400" b="1" dirty="0" smtClean="0">
                <a:solidFill>
                  <a:srgbClr val="91816F"/>
                </a:solidFill>
              </a:rPr>
              <a:t>Overly ambitious, too much or too difficult to accomplish </a:t>
            </a:r>
            <a:br>
              <a:rPr lang="en-US" sz="2400" b="1" dirty="0" smtClean="0">
                <a:solidFill>
                  <a:srgbClr val="91816F"/>
                </a:solidFill>
              </a:rPr>
            </a:br>
            <a:r>
              <a:rPr lang="en-US" sz="2400" b="1" dirty="0" smtClean="0">
                <a:solidFill>
                  <a:srgbClr val="91816F"/>
                </a:solidFill>
              </a:rPr>
              <a:t>in reasonable timeframe</a:t>
            </a:r>
          </a:p>
          <a:p>
            <a:pPr marL="365760" indent="-36576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sz="2400" b="1" dirty="0" smtClean="0">
                <a:solidFill>
                  <a:srgbClr val="91816F"/>
                </a:solidFill>
              </a:rPr>
              <a:t>Timeline unrealistic for successful completion of </a:t>
            </a:r>
            <a:br>
              <a:rPr lang="en-US" sz="2400" b="1" dirty="0" smtClean="0">
                <a:solidFill>
                  <a:srgbClr val="91816F"/>
                </a:solidFill>
              </a:rPr>
            </a:br>
            <a:r>
              <a:rPr lang="en-US" sz="2400" b="1" dirty="0" smtClean="0">
                <a:solidFill>
                  <a:srgbClr val="91816F"/>
                </a:solidFill>
              </a:rPr>
              <a:t>proposed project</a:t>
            </a:r>
          </a:p>
          <a:p>
            <a:pPr marL="365760" indent="-36576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sz="2400" b="1" dirty="0" smtClean="0">
                <a:solidFill>
                  <a:srgbClr val="91816F"/>
                </a:solidFill>
              </a:rPr>
              <a:t>Resubmitted proposal did not address concerns identified during previous review</a:t>
            </a:r>
            <a:endParaRPr lang="en-US" sz="2400" b="1" dirty="0">
              <a:solidFill>
                <a:srgbClr val="91816F"/>
              </a:solidFill>
            </a:endParaRPr>
          </a:p>
        </p:txBody>
      </p:sp>
      <p:sp>
        <p:nvSpPr>
          <p:cNvPr id="4" name="1 Título"/>
          <p:cNvSpPr txBox="1">
            <a:spLocks/>
          </p:cNvSpPr>
          <p:nvPr/>
        </p:nvSpPr>
        <p:spPr bwMode="auto">
          <a:xfrm>
            <a:off x="281379" y="202052"/>
            <a:ext cx="8539093" cy="7868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3200" b="1" dirty="0" smtClean="0">
                <a:solidFill>
                  <a:srgbClr val="3A332E"/>
                </a:solidFill>
                <a:ea typeface="Calibre Medium" charset="0"/>
                <a:cs typeface="Calibre Medium" charset="0"/>
              </a:rPr>
              <a:t>Common Criticism for </a:t>
            </a:r>
            <a:endParaRPr lang="en-US" sz="3200" b="1" dirty="0" smtClean="0">
              <a:solidFill>
                <a:srgbClr val="3A332E"/>
              </a:solidFill>
              <a:ea typeface="Calibre Medium" charset="0"/>
              <a:cs typeface="Calibre Medium" charset="0"/>
            </a:endParaRPr>
          </a:p>
          <a:p>
            <a:pPr algn="ctr"/>
            <a:r>
              <a:rPr lang="en-US" sz="3200" b="1" dirty="0" smtClean="0">
                <a:solidFill>
                  <a:srgbClr val="3A332E"/>
                </a:solidFill>
                <a:ea typeface="Calibre Medium" charset="0"/>
                <a:cs typeface="Calibre Medium" charset="0"/>
              </a:rPr>
              <a:t>Hypothesis-Driven </a:t>
            </a:r>
            <a:r>
              <a:rPr lang="en-US" sz="3200" b="1" dirty="0" smtClean="0">
                <a:solidFill>
                  <a:srgbClr val="3A332E"/>
                </a:solidFill>
                <a:ea typeface="Calibre Medium" charset="0"/>
                <a:cs typeface="Calibre Medium" charset="0"/>
              </a:rPr>
              <a:t>Grants (cont.)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19"/>
          <p:cNvSpPr>
            <a:spLocks noGrp="1"/>
          </p:cNvSpPr>
          <p:nvPr>
            <p:ph idx="1"/>
          </p:nvPr>
        </p:nvSpPr>
        <p:spPr>
          <a:xfrm>
            <a:off x="673224" y="1285790"/>
            <a:ext cx="8147248" cy="3078342"/>
          </a:xfrm>
        </p:spPr>
        <p:txBody>
          <a:bodyPr>
            <a:normAutofit/>
          </a:bodyPr>
          <a:lstStyle/>
          <a:p>
            <a:pPr marL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Wingdings" pitchFamily="2" charset="2"/>
              <a:buNone/>
            </a:pPr>
            <a:r>
              <a:rPr lang="en-US" sz="2600" b="1" dirty="0" smtClean="0">
                <a:solidFill>
                  <a:srgbClr val="27A7D4"/>
                </a:solidFill>
              </a:rPr>
              <a:t>A clear concise summary should contain</a:t>
            </a:r>
          </a:p>
          <a:p>
            <a:pPr marL="457200" indent="-365760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Tx/>
              <a:buSzPct val="100000"/>
            </a:pPr>
            <a:r>
              <a:rPr lang="en-US" sz="2400" b="1" dirty="0" smtClean="0">
                <a:solidFill>
                  <a:srgbClr val="91816F"/>
                </a:solidFill>
              </a:rPr>
              <a:t>Identification of applicant and credibility</a:t>
            </a:r>
          </a:p>
          <a:p>
            <a:pPr marL="457200" indent="-365760"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  <a:buClrTx/>
              <a:buSzPct val="100000"/>
            </a:pPr>
            <a:r>
              <a:rPr lang="en-US" sz="2400" b="1" dirty="0" smtClean="0">
                <a:solidFill>
                  <a:srgbClr val="91816F"/>
                </a:solidFill>
              </a:rPr>
              <a:t>Issue/problem to be met</a:t>
            </a:r>
          </a:p>
        </p:txBody>
      </p:sp>
      <p:sp>
        <p:nvSpPr>
          <p:cNvPr id="9" name="1 Título"/>
          <p:cNvSpPr txBox="1">
            <a:spLocks/>
          </p:cNvSpPr>
          <p:nvPr/>
        </p:nvSpPr>
        <p:spPr bwMode="auto">
          <a:xfrm>
            <a:off x="281379" y="157602"/>
            <a:ext cx="8417296" cy="7868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3200" b="1" dirty="0" smtClean="0">
                <a:solidFill>
                  <a:srgbClr val="3A332E"/>
                </a:solidFill>
                <a:ea typeface="Calibre Medium" charset="0"/>
                <a:cs typeface="Calibre Medium" charset="0"/>
              </a:rPr>
              <a:t>Proposal Summary/Abstract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19"/>
          <p:cNvSpPr>
            <a:spLocks noGrp="1"/>
          </p:cNvSpPr>
          <p:nvPr>
            <p:ph idx="1"/>
          </p:nvPr>
        </p:nvSpPr>
        <p:spPr>
          <a:xfrm>
            <a:off x="673224" y="1292292"/>
            <a:ext cx="8147248" cy="3078342"/>
          </a:xfrm>
        </p:spPr>
        <p:txBody>
          <a:bodyPr>
            <a:normAutofit/>
          </a:bodyPr>
          <a:lstStyle/>
          <a:p>
            <a:pPr marL="457200" indent="-365760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Tx/>
              <a:buSzPct val="110000"/>
            </a:pPr>
            <a:r>
              <a:rPr lang="en-US" sz="2400" b="1" dirty="0" smtClean="0">
                <a:solidFill>
                  <a:srgbClr val="91816F"/>
                </a:solidFill>
              </a:rPr>
              <a:t>Objectives to be achieved</a:t>
            </a:r>
          </a:p>
          <a:p>
            <a:pPr marL="457200" indent="-365760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Tx/>
              <a:buSzPct val="110000"/>
            </a:pPr>
            <a:r>
              <a:rPr lang="en-US" sz="2400" b="1" dirty="0" smtClean="0">
                <a:solidFill>
                  <a:srgbClr val="91816F"/>
                </a:solidFill>
              </a:rPr>
              <a:t>Activities to be conducted to achieve objectives</a:t>
            </a:r>
          </a:p>
          <a:p>
            <a:pPr marL="457200" indent="-365760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Tx/>
              <a:buSzPct val="110000"/>
            </a:pPr>
            <a:r>
              <a:rPr lang="en-US" sz="2400" b="1" dirty="0" smtClean="0">
                <a:solidFill>
                  <a:srgbClr val="91816F"/>
                </a:solidFill>
              </a:rPr>
              <a:t>Total cost of the project </a:t>
            </a:r>
            <a:r>
              <a:rPr lang="en-US" sz="2400" b="1" dirty="0" smtClean="0">
                <a:solidFill>
                  <a:srgbClr val="91816F"/>
                </a:solidFill>
              </a:rPr>
              <a:t>&amp; </a:t>
            </a:r>
            <a:r>
              <a:rPr lang="en-US" sz="2400" b="1" dirty="0" smtClean="0">
                <a:solidFill>
                  <a:srgbClr val="91816F"/>
                </a:solidFill>
              </a:rPr>
              <a:t>amount requested</a:t>
            </a:r>
          </a:p>
          <a:p>
            <a:pPr marL="457200" indent="-365760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Font typeface="Wingdings" pitchFamily="2" charset="2"/>
              <a:buChar char="§"/>
            </a:pPr>
            <a:endParaRPr lang="en-US" sz="2400" b="1" dirty="0" smtClean="0">
              <a:solidFill>
                <a:srgbClr val="91816F"/>
              </a:solidFill>
            </a:endParaRPr>
          </a:p>
        </p:txBody>
      </p:sp>
      <p:sp>
        <p:nvSpPr>
          <p:cNvPr id="10" name="1 Título"/>
          <p:cNvSpPr txBox="1">
            <a:spLocks/>
          </p:cNvSpPr>
          <p:nvPr/>
        </p:nvSpPr>
        <p:spPr bwMode="auto">
          <a:xfrm>
            <a:off x="281379" y="208402"/>
            <a:ext cx="8078849" cy="7868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3200" b="1" dirty="0" smtClean="0">
                <a:solidFill>
                  <a:srgbClr val="3A332E"/>
                </a:solidFill>
                <a:ea typeface="Calibre Medium" charset="0"/>
                <a:cs typeface="Calibre Medium" charset="0"/>
              </a:rPr>
              <a:t>Abstract/Summary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28650" y="794"/>
            <a:ext cx="7886700" cy="994172"/>
          </a:xfrm>
        </p:spPr>
        <p:txBody>
          <a:bodyPr>
            <a:normAutofit/>
          </a:bodyPr>
          <a:lstStyle/>
          <a:p>
            <a:pPr algn="ctr"/>
            <a:r>
              <a:rPr lang="en-US" sz="3200" dirty="0" smtClean="0">
                <a:solidFill>
                  <a:srgbClr val="3A332E"/>
                </a:solidFill>
              </a:rPr>
              <a:t>Examples </a:t>
            </a:r>
            <a:r>
              <a:rPr lang="en-US" sz="3200" dirty="0" smtClean="0">
                <a:solidFill>
                  <a:srgbClr val="3A332E"/>
                </a:solidFill>
              </a:rPr>
              <a:t>of </a:t>
            </a:r>
            <a:r>
              <a:rPr lang="en-US" sz="3200" dirty="0" smtClean="0">
                <a:solidFill>
                  <a:srgbClr val="3A332E"/>
                </a:solidFill>
              </a:rPr>
              <a:t>Abstract</a:t>
            </a:r>
            <a:endParaRPr lang="en-US" sz="3200" dirty="0">
              <a:solidFill>
                <a:srgbClr val="3A332E"/>
              </a:solidFill>
            </a:endParaRPr>
          </a:p>
        </p:txBody>
      </p:sp>
      <p:sp>
        <p:nvSpPr>
          <p:cNvPr id="8195" name="Content Placeholder 2"/>
          <p:cNvSpPr>
            <a:spLocks noGrp="1"/>
          </p:cNvSpPr>
          <p:nvPr>
            <p:ph idx="1"/>
          </p:nvPr>
        </p:nvSpPr>
        <p:spPr>
          <a:xfrm>
            <a:off x="628650" y="1136650"/>
            <a:ext cx="8001000" cy="3429000"/>
          </a:xfrm>
          <a:noFill/>
        </p:spPr>
        <p:txBody>
          <a:bodyPr>
            <a:noAutofit/>
          </a:bodyPr>
          <a:lstStyle/>
          <a:p>
            <a:pPr marL="457200" indent="-457200" algn="ctr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None/>
              <a:defRPr/>
            </a:pPr>
            <a:r>
              <a:rPr lang="en-US" sz="2800" b="1" dirty="0" smtClean="0">
                <a:solidFill>
                  <a:srgbClr val="27A7D4"/>
                </a:solidFill>
                <a:hlinkClick r:id="rId4"/>
              </a:rPr>
              <a:t>Summary Page</a:t>
            </a:r>
            <a:endParaRPr lang="en-US" sz="2800" b="1" dirty="0" smtClean="0">
              <a:solidFill>
                <a:srgbClr val="27A7D4"/>
              </a:solidFill>
            </a:endParaRPr>
          </a:p>
          <a:p>
            <a:pPr marL="457200" indent="-457200" algn="ctr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None/>
              <a:defRPr/>
            </a:pPr>
            <a:r>
              <a:rPr lang="en-US" sz="2800" b="1" dirty="0" smtClean="0">
                <a:solidFill>
                  <a:srgbClr val="27A7D4"/>
                </a:solidFill>
                <a:hlinkClick r:id="rId5"/>
              </a:rPr>
              <a:t>Specific Aims Page</a:t>
            </a:r>
            <a:endParaRPr lang="en-US" sz="2800" b="1" dirty="0" smtClean="0">
              <a:solidFill>
                <a:srgbClr val="27A7D4"/>
              </a:solidFill>
            </a:endParaRPr>
          </a:p>
          <a:p>
            <a:pPr marL="457200" indent="-457200" algn="ctr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None/>
              <a:defRPr/>
            </a:pPr>
            <a:r>
              <a:rPr lang="en-US" sz="2800" b="1" dirty="0" smtClean="0">
                <a:solidFill>
                  <a:srgbClr val="27A7D4"/>
                </a:solidFill>
                <a:hlinkClick r:id="rId6"/>
              </a:rPr>
              <a:t>Abstracts</a:t>
            </a:r>
            <a:endParaRPr lang="en-US" sz="2800" b="1" dirty="0" smtClean="0">
              <a:solidFill>
                <a:srgbClr val="27A7D4"/>
              </a:solidFill>
            </a:endParaRPr>
          </a:p>
          <a:p>
            <a:pPr marL="457200" lvl="1" indent="-457200" algn="ctr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defRPr/>
            </a:pPr>
            <a:endParaRPr lang="en-US" sz="2400" dirty="0" smtClean="0">
              <a:solidFill>
                <a:srgbClr val="91816F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="" xmlns:p14="http://schemas.microsoft.com/office/powerpoint/2010/main" val="1266759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19"/>
          <p:cNvSpPr>
            <a:spLocks noGrp="1"/>
          </p:cNvSpPr>
          <p:nvPr>
            <p:ph idx="1"/>
          </p:nvPr>
        </p:nvSpPr>
        <p:spPr>
          <a:xfrm>
            <a:off x="673224" y="1099239"/>
            <a:ext cx="8219256" cy="3298095"/>
          </a:xfrm>
        </p:spPr>
        <p:txBody>
          <a:bodyPr>
            <a:noAutofit/>
          </a:bodyPr>
          <a:lstStyle/>
          <a:p>
            <a:pPr marL="365760" indent="-36576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Pct val="100000"/>
            </a:pPr>
            <a:r>
              <a:rPr lang="en-US" sz="2400" b="1" dirty="0" smtClean="0">
                <a:solidFill>
                  <a:srgbClr val="91816F"/>
                </a:solidFill>
              </a:rPr>
              <a:t>Interesting to read and accurate</a:t>
            </a:r>
          </a:p>
          <a:p>
            <a:pPr marL="365760" indent="-36576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Pct val="100000"/>
            </a:pPr>
            <a:r>
              <a:rPr lang="en-US" sz="2400" b="1" dirty="0" smtClean="0">
                <a:solidFill>
                  <a:srgbClr val="91816F"/>
                </a:solidFill>
              </a:rPr>
              <a:t>Related to purposes and goals of your organization</a:t>
            </a:r>
          </a:p>
          <a:p>
            <a:pPr marL="365760" indent="-36576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</a:pPr>
            <a:r>
              <a:rPr lang="en-US" sz="2400" b="1" dirty="0" smtClean="0">
                <a:solidFill>
                  <a:srgbClr val="91816F"/>
                </a:solidFill>
              </a:rPr>
              <a:t>Supported by evidence</a:t>
            </a:r>
          </a:p>
          <a:p>
            <a:pPr marL="822960" lvl="1" indent="-36576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ct val="100000"/>
            </a:pPr>
            <a:r>
              <a:rPr lang="en-US" sz="2400" dirty="0" smtClean="0">
                <a:solidFill>
                  <a:srgbClr val="91816F"/>
                </a:solidFill>
              </a:rPr>
              <a:t>Data</a:t>
            </a:r>
          </a:p>
          <a:p>
            <a:pPr marL="365760" indent="-36576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</a:pPr>
            <a:r>
              <a:rPr lang="en-US" sz="2400" b="1" dirty="0" smtClean="0">
                <a:solidFill>
                  <a:srgbClr val="91816F"/>
                </a:solidFill>
              </a:rPr>
              <a:t>Is responsible</a:t>
            </a:r>
          </a:p>
          <a:p>
            <a:pPr marL="822960" lvl="1" indent="-36576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ct val="100000"/>
            </a:pPr>
            <a:r>
              <a:rPr lang="en-US" sz="2400" dirty="0" smtClean="0">
                <a:solidFill>
                  <a:srgbClr val="91816F"/>
                </a:solidFill>
              </a:rPr>
              <a:t>Issue/situation you can really do something about over </a:t>
            </a:r>
            <a:br>
              <a:rPr lang="en-US" sz="2400" dirty="0" smtClean="0">
                <a:solidFill>
                  <a:srgbClr val="91816F"/>
                </a:solidFill>
              </a:rPr>
            </a:br>
            <a:r>
              <a:rPr lang="en-US" sz="2400" dirty="0" smtClean="0">
                <a:solidFill>
                  <a:srgbClr val="91816F"/>
                </a:solidFill>
              </a:rPr>
              <a:t>the course of the grant</a:t>
            </a:r>
          </a:p>
          <a:p>
            <a:pPr marL="365760" indent="-365760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Tx/>
              <a:buSzPct val="100000"/>
            </a:pPr>
            <a:r>
              <a:rPr lang="en-US" sz="2400" b="1" dirty="0" smtClean="0">
                <a:solidFill>
                  <a:srgbClr val="91816F"/>
                </a:solidFill>
              </a:rPr>
              <a:t>Stated in terms of the clients or beneficiaries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Tx/>
              <a:buSzPct val="100000"/>
            </a:pPr>
            <a:endParaRPr lang="en-US" sz="2400" dirty="0" smtClean="0">
              <a:solidFill>
                <a:srgbClr val="91816F"/>
              </a:solidFill>
            </a:endParaRPr>
          </a:p>
        </p:txBody>
      </p:sp>
      <p:sp>
        <p:nvSpPr>
          <p:cNvPr id="9" name="1 Título"/>
          <p:cNvSpPr txBox="1">
            <a:spLocks/>
          </p:cNvSpPr>
          <p:nvPr/>
        </p:nvSpPr>
        <p:spPr bwMode="auto">
          <a:xfrm>
            <a:off x="281379" y="138552"/>
            <a:ext cx="8340107" cy="7868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3200" b="1" dirty="0" smtClean="0">
                <a:solidFill>
                  <a:srgbClr val="3A332E"/>
                </a:solidFill>
                <a:ea typeface="Calibre Medium" charset="0"/>
                <a:cs typeface="Calibre Medium" charset="0"/>
              </a:rPr>
              <a:t>Needs Statement for Project Grants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Content Placeholder 19"/>
          <p:cNvSpPr>
            <a:spLocks noGrp="1"/>
          </p:cNvSpPr>
          <p:nvPr>
            <p:ph idx="1"/>
          </p:nvPr>
        </p:nvSpPr>
        <p:spPr>
          <a:xfrm>
            <a:off x="0" y="1316608"/>
            <a:ext cx="9144000" cy="3078342"/>
          </a:xfrm>
        </p:spPr>
        <p:txBody>
          <a:bodyPr>
            <a:normAutofit/>
          </a:bodyPr>
          <a:lstStyle/>
          <a:p>
            <a:pPr marL="0" algn="ctr">
              <a:spcBef>
                <a:spcPts val="600"/>
              </a:spcBef>
              <a:spcAft>
                <a:spcPts val="600"/>
              </a:spcAft>
              <a:buClrTx/>
              <a:buNone/>
            </a:pPr>
            <a:r>
              <a:rPr lang="en-US" sz="2800" b="1" dirty="0" smtClean="0">
                <a:solidFill>
                  <a:srgbClr val="27A7D4"/>
                </a:solidFill>
                <a:latin typeface="+mj-lt"/>
              </a:rPr>
              <a:t>Best way to never get a grant</a:t>
            </a:r>
          </a:p>
          <a:p>
            <a:pPr marL="457200" lvl="1" indent="-365760" algn="ctr">
              <a:spcBef>
                <a:spcPts val="0"/>
              </a:spcBef>
              <a:buNone/>
            </a:pPr>
            <a:r>
              <a:rPr lang="en-US" sz="2800" b="1" dirty="0" smtClean="0">
                <a:solidFill>
                  <a:srgbClr val="91816F"/>
                </a:solidFill>
                <a:latin typeface="+mj-lt"/>
              </a:rPr>
              <a:t>Don’t write one!</a:t>
            </a:r>
            <a:br>
              <a:rPr lang="en-US" sz="2800" b="1" dirty="0" smtClean="0">
                <a:solidFill>
                  <a:srgbClr val="91816F"/>
                </a:solidFill>
                <a:latin typeface="+mj-lt"/>
              </a:rPr>
            </a:br>
            <a:endParaRPr lang="en-US" sz="2800" b="1" dirty="0" smtClean="0">
              <a:solidFill>
                <a:srgbClr val="91816F"/>
              </a:solidFill>
              <a:latin typeface="+mj-lt"/>
            </a:endParaRPr>
          </a:p>
          <a:p>
            <a:pPr marL="0" algn="ctr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None/>
            </a:pPr>
            <a:r>
              <a:rPr lang="en-US" sz="2800" b="1" dirty="0" smtClean="0">
                <a:solidFill>
                  <a:srgbClr val="27A7D4"/>
                </a:solidFill>
                <a:latin typeface="+mj-lt"/>
              </a:rPr>
              <a:t>Best way to get a grant</a:t>
            </a:r>
          </a:p>
          <a:p>
            <a:pPr marL="457200" lvl="1" indent="-365760" algn="ctr">
              <a:spcBef>
                <a:spcPts val="0"/>
              </a:spcBef>
              <a:buNone/>
            </a:pPr>
            <a:r>
              <a:rPr lang="en-US" sz="2800" b="1" dirty="0" smtClean="0">
                <a:solidFill>
                  <a:srgbClr val="91816F"/>
                </a:solidFill>
                <a:latin typeface="+mj-lt"/>
              </a:rPr>
              <a:t>Follow the instructions!</a:t>
            </a:r>
          </a:p>
        </p:txBody>
      </p:sp>
      <p:sp>
        <p:nvSpPr>
          <p:cNvPr id="5" name="1 Título"/>
          <p:cNvSpPr txBox="1">
            <a:spLocks/>
          </p:cNvSpPr>
          <p:nvPr/>
        </p:nvSpPr>
        <p:spPr bwMode="auto">
          <a:xfrm>
            <a:off x="0" y="335403"/>
            <a:ext cx="9144000" cy="4052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3200" b="1" dirty="0" smtClean="0">
                <a:solidFill>
                  <a:srgbClr val="3A332E"/>
                </a:solidFill>
                <a:ea typeface="Calibre Medium" charset="0"/>
                <a:cs typeface="Calibre Medium" charset="0"/>
              </a:rPr>
              <a:t>The Truth about Writing Grants</a:t>
            </a:r>
            <a:endParaRPr lang="es-HN" sz="3200" b="1" dirty="0">
              <a:solidFill>
                <a:srgbClr val="3A332E"/>
              </a:solidFill>
              <a:ea typeface="Calibre Medium" charset="0"/>
              <a:cs typeface="Calibre Medium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28650" y="794"/>
            <a:ext cx="7886700" cy="994172"/>
          </a:xfrm>
        </p:spPr>
        <p:txBody>
          <a:bodyPr>
            <a:normAutofit/>
          </a:bodyPr>
          <a:lstStyle/>
          <a:p>
            <a:pPr algn="ctr"/>
            <a:r>
              <a:rPr lang="en-US" sz="3200" dirty="0" smtClean="0">
                <a:solidFill>
                  <a:srgbClr val="3A332E"/>
                </a:solidFill>
              </a:rPr>
              <a:t>Need Statement Blog</a:t>
            </a:r>
            <a:endParaRPr lang="en-US" sz="3200" dirty="0">
              <a:solidFill>
                <a:srgbClr val="3A332E"/>
              </a:solidFill>
            </a:endParaRPr>
          </a:p>
        </p:txBody>
      </p:sp>
      <p:sp>
        <p:nvSpPr>
          <p:cNvPr id="8195" name="Content Placeholder 2"/>
          <p:cNvSpPr>
            <a:spLocks noGrp="1"/>
          </p:cNvSpPr>
          <p:nvPr>
            <p:ph idx="1"/>
          </p:nvPr>
        </p:nvSpPr>
        <p:spPr>
          <a:xfrm>
            <a:off x="628650" y="984250"/>
            <a:ext cx="8001000" cy="3429000"/>
          </a:xfrm>
          <a:noFill/>
        </p:spPr>
        <p:txBody>
          <a:bodyPr>
            <a:noAutofit/>
          </a:bodyPr>
          <a:lstStyle/>
          <a:p>
            <a:pPr marL="0" indent="0" algn="ctr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None/>
              <a:defRPr/>
            </a:pPr>
            <a:endParaRPr lang="en-US" sz="2800" b="1" dirty="0" smtClean="0">
              <a:solidFill>
                <a:srgbClr val="27A7D4"/>
              </a:solidFill>
              <a:hlinkClick r:id="rId4"/>
            </a:endParaRP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None/>
              <a:defRPr/>
            </a:pPr>
            <a:r>
              <a:rPr lang="en-US" sz="2800" b="1" dirty="0" smtClean="0">
                <a:solidFill>
                  <a:srgbClr val="27A7D4"/>
                </a:solidFill>
                <a:hlinkClick r:id="rId4"/>
              </a:rPr>
              <a:t>Writing a Compelling </a:t>
            </a:r>
            <a:br>
              <a:rPr lang="en-US" sz="2800" b="1" dirty="0" smtClean="0">
                <a:solidFill>
                  <a:srgbClr val="27A7D4"/>
                </a:solidFill>
                <a:hlinkClick r:id="rId4"/>
              </a:rPr>
            </a:br>
            <a:r>
              <a:rPr lang="en-US" sz="2800" b="1" dirty="0" smtClean="0">
                <a:solidFill>
                  <a:srgbClr val="27A7D4"/>
                </a:solidFill>
                <a:hlinkClick r:id="rId4"/>
              </a:rPr>
              <a:t>Need Statement</a:t>
            </a:r>
            <a:endParaRPr lang="en-US" sz="2800" b="1" dirty="0" smtClean="0">
              <a:solidFill>
                <a:srgbClr val="27A7D4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="" xmlns:p14="http://schemas.microsoft.com/office/powerpoint/2010/main" val="1266759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19"/>
          <p:cNvSpPr>
            <a:spLocks noGrp="1"/>
          </p:cNvSpPr>
          <p:nvPr>
            <p:ph idx="1"/>
          </p:nvPr>
        </p:nvSpPr>
        <p:spPr>
          <a:xfrm>
            <a:off x="673224" y="1113588"/>
            <a:ext cx="8147248" cy="3078342"/>
          </a:xfrm>
        </p:spPr>
        <p:txBody>
          <a:bodyPr>
            <a:noAutofit/>
          </a:bodyPr>
          <a:lstStyle/>
          <a:p>
            <a:pPr marL="0" indent="-36576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Pct val="100000"/>
              <a:buNone/>
            </a:pPr>
            <a:r>
              <a:rPr lang="en-US" sz="2600" b="1" dirty="0" smtClean="0">
                <a:solidFill>
                  <a:srgbClr val="27A7D4"/>
                </a:solidFill>
              </a:rPr>
              <a:t>Describes problem</a:t>
            </a:r>
          </a:p>
          <a:p>
            <a:pPr marL="365760" lvl="1" indent="-36576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ct val="100000"/>
            </a:pPr>
            <a:r>
              <a:rPr lang="en-US" sz="2400" b="1" dirty="0" smtClean="0">
                <a:solidFill>
                  <a:srgbClr val="91816F"/>
                </a:solidFill>
              </a:rPr>
              <a:t>Related outcomes (not methods) of your program</a:t>
            </a:r>
          </a:p>
          <a:p>
            <a:pPr marL="822960" lvl="2" indent="-365760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SzPct val="100000"/>
            </a:pPr>
            <a:r>
              <a:rPr lang="en-US" sz="2400" dirty="0" smtClean="0">
                <a:solidFill>
                  <a:srgbClr val="91816F"/>
                </a:solidFill>
              </a:rPr>
              <a:t>To increase, reduce, etc.</a:t>
            </a:r>
          </a:p>
          <a:p>
            <a:pPr marL="0" indent="-36576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2600" b="1" dirty="0" smtClean="0">
                <a:solidFill>
                  <a:srgbClr val="27A7D4"/>
                </a:solidFill>
              </a:rPr>
              <a:t>Measurable &amp; demonstrates effectiveness</a:t>
            </a:r>
          </a:p>
          <a:p>
            <a:pPr marL="365760" lvl="1" indent="-36576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2400" b="1" dirty="0" smtClean="0">
                <a:solidFill>
                  <a:srgbClr val="91816F"/>
                </a:solidFill>
              </a:rPr>
              <a:t>“Who is doing what, when, how much, and it will </a:t>
            </a:r>
            <a:br>
              <a:rPr lang="en-US" sz="2400" b="1" dirty="0" smtClean="0">
                <a:solidFill>
                  <a:srgbClr val="91816F"/>
                </a:solidFill>
              </a:rPr>
            </a:br>
            <a:r>
              <a:rPr lang="en-US" sz="2400" b="1" dirty="0" smtClean="0">
                <a:solidFill>
                  <a:srgbClr val="91816F"/>
                </a:solidFill>
              </a:rPr>
              <a:t>be measured by…”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Tx/>
              <a:buSzPct val="150000"/>
              <a:buFont typeface="Wingdings" pitchFamily="2" charset="2"/>
              <a:buChar char="§"/>
            </a:pPr>
            <a:endParaRPr lang="en-US" sz="2600" dirty="0" smtClean="0">
              <a:solidFill>
                <a:srgbClr val="91816F"/>
              </a:solidFill>
            </a:endParaRPr>
          </a:p>
        </p:txBody>
      </p:sp>
      <p:sp>
        <p:nvSpPr>
          <p:cNvPr id="11" name="1 Título"/>
          <p:cNvSpPr txBox="1">
            <a:spLocks/>
          </p:cNvSpPr>
          <p:nvPr/>
        </p:nvSpPr>
        <p:spPr bwMode="auto">
          <a:xfrm>
            <a:off x="281379" y="202052"/>
            <a:ext cx="8393546" cy="7868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3200" b="1" dirty="0" smtClean="0">
                <a:solidFill>
                  <a:srgbClr val="3A332E"/>
                </a:solidFill>
                <a:ea typeface="Calibre Medium" charset="0"/>
                <a:cs typeface="Calibre Medium" charset="0"/>
              </a:rPr>
              <a:t>Objectives for Project Grants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19"/>
          <p:cNvSpPr>
            <a:spLocks noGrp="1"/>
          </p:cNvSpPr>
          <p:nvPr>
            <p:ph idx="1"/>
          </p:nvPr>
        </p:nvSpPr>
        <p:spPr>
          <a:xfrm>
            <a:off x="673224" y="1275606"/>
            <a:ext cx="8147248" cy="3078342"/>
          </a:xfrm>
        </p:spPr>
        <p:txBody>
          <a:bodyPr>
            <a:normAutofit/>
          </a:bodyPr>
          <a:lstStyle/>
          <a:p>
            <a:pPr marL="365760" indent="-365760"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  <a:buClrTx/>
              <a:buSzPct val="100000"/>
            </a:pPr>
            <a:r>
              <a:rPr lang="en-US" sz="2400" b="1" dirty="0" smtClean="0">
                <a:solidFill>
                  <a:srgbClr val="91816F"/>
                </a:solidFill>
              </a:rPr>
              <a:t>Defines the population served</a:t>
            </a:r>
          </a:p>
          <a:p>
            <a:pPr marL="365760" indent="-365760"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  <a:buClrTx/>
              <a:buSzPct val="100000"/>
            </a:pPr>
            <a:r>
              <a:rPr lang="en-US" sz="2400" b="1" dirty="0" smtClean="0">
                <a:solidFill>
                  <a:srgbClr val="91816F"/>
                </a:solidFill>
              </a:rPr>
              <a:t>Includes the time involved</a:t>
            </a:r>
          </a:p>
          <a:p>
            <a:pPr marL="365760" indent="-36576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Pct val="100000"/>
            </a:pPr>
            <a:r>
              <a:rPr lang="en-US" sz="2400" b="1" dirty="0" smtClean="0">
                <a:solidFill>
                  <a:srgbClr val="91816F"/>
                </a:solidFill>
              </a:rPr>
              <a:t>Described in numerical terms</a:t>
            </a:r>
          </a:p>
          <a:p>
            <a:pPr marL="822960" lvl="1" indent="-365760">
              <a:lnSpc>
                <a:spcPct val="100000"/>
              </a:lnSpc>
              <a:spcBef>
                <a:spcPts val="0"/>
              </a:spcBef>
              <a:spcAft>
                <a:spcPts val="3000"/>
              </a:spcAft>
              <a:buSzPct val="100000"/>
            </a:pPr>
            <a:r>
              <a:rPr lang="en-US" sz="2400" dirty="0" smtClean="0">
                <a:solidFill>
                  <a:srgbClr val="91816F"/>
                </a:solidFill>
              </a:rPr>
              <a:t>If possible</a:t>
            </a:r>
          </a:p>
        </p:txBody>
      </p:sp>
      <p:sp>
        <p:nvSpPr>
          <p:cNvPr id="11" name="1 Título"/>
          <p:cNvSpPr txBox="1">
            <a:spLocks/>
          </p:cNvSpPr>
          <p:nvPr/>
        </p:nvSpPr>
        <p:spPr bwMode="auto">
          <a:xfrm>
            <a:off x="281379" y="202052"/>
            <a:ext cx="8539093" cy="7868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3200" b="1" dirty="0" smtClean="0">
                <a:solidFill>
                  <a:srgbClr val="3A332E"/>
                </a:solidFill>
                <a:ea typeface="Calibre Medium" charset="0"/>
                <a:cs typeface="Calibre Medium" charset="0"/>
              </a:rPr>
              <a:t>Objectives for Project Grants (cont.)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19"/>
          <p:cNvSpPr>
            <a:spLocks noGrp="1"/>
          </p:cNvSpPr>
          <p:nvPr>
            <p:ph idx="1"/>
          </p:nvPr>
        </p:nvSpPr>
        <p:spPr>
          <a:xfrm>
            <a:off x="2843808" y="1113588"/>
            <a:ext cx="4104456" cy="3078342"/>
          </a:xfrm>
          <a:ln>
            <a:noFill/>
          </a:ln>
        </p:spPr>
        <p:txBody>
          <a:bodyPr>
            <a:normAutofit fontScale="92500" lnSpcReduction="20000"/>
          </a:bodyPr>
          <a:lstStyle/>
          <a:p>
            <a:pPr marL="365760" indent="-283464" fontAlgn="auto">
              <a:spcBef>
                <a:spcPts val="0"/>
              </a:spcBef>
              <a:spcAft>
                <a:spcPts val="1200"/>
              </a:spcAft>
              <a:buFont typeface="Wingdings" pitchFamily="2" charset="2"/>
              <a:buNone/>
              <a:defRPr/>
            </a:pPr>
            <a:r>
              <a:rPr lang="en-US" sz="4800" b="1" u="sng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rgbClr val="737373"/>
                </a:solidFill>
              </a:rPr>
              <a:t>S</a:t>
            </a:r>
            <a:r>
              <a:rPr lang="en-US" sz="2800" b="1" dirty="0" smtClean="0">
                <a:solidFill>
                  <a:srgbClr val="737373"/>
                </a:solidFill>
              </a:rPr>
              <a:t>pecific</a:t>
            </a:r>
          </a:p>
          <a:p>
            <a:pPr marL="365760" indent="-283464" fontAlgn="auto">
              <a:spcBef>
                <a:spcPts val="0"/>
              </a:spcBef>
              <a:spcAft>
                <a:spcPts val="1200"/>
              </a:spcAft>
              <a:buFont typeface="Wingdings" pitchFamily="2" charset="2"/>
              <a:buNone/>
              <a:defRPr/>
            </a:pPr>
            <a:r>
              <a:rPr lang="en-US" sz="4800" b="1" u="sng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rgbClr val="737373"/>
                </a:solidFill>
              </a:rPr>
              <a:t>M</a:t>
            </a:r>
            <a:r>
              <a:rPr lang="en-US" sz="2800" b="1" dirty="0" smtClean="0">
                <a:solidFill>
                  <a:srgbClr val="737373"/>
                </a:solidFill>
              </a:rPr>
              <a:t>easurable</a:t>
            </a:r>
          </a:p>
          <a:p>
            <a:pPr marL="365760" indent="-283464" fontAlgn="auto">
              <a:spcBef>
                <a:spcPts val="0"/>
              </a:spcBef>
              <a:spcAft>
                <a:spcPts val="1200"/>
              </a:spcAft>
              <a:buFont typeface="Wingdings" pitchFamily="2" charset="2"/>
              <a:buNone/>
              <a:defRPr/>
            </a:pPr>
            <a:r>
              <a:rPr lang="en-US" sz="4800" b="1" u="sng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rgbClr val="737373"/>
                </a:solidFill>
              </a:rPr>
              <a:t>A</a:t>
            </a:r>
            <a:r>
              <a:rPr lang="en-US" sz="2800" b="1" dirty="0" smtClean="0">
                <a:solidFill>
                  <a:srgbClr val="737373"/>
                </a:solidFill>
              </a:rPr>
              <a:t>ttainable</a:t>
            </a:r>
          </a:p>
          <a:p>
            <a:pPr marL="365760" indent="-283464" fontAlgn="auto">
              <a:spcBef>
                <a:spcPts val="0"/>
              </a:spcBef>
              <a:spcAft>
                <a:spcPts val="1200"/>
              </a:spcAft>
              <a:buFont typeface="Wingdings" pitchFamily="2" charset="2"/>
              <a:buNone/>
              <a:defRPr/>
            </a:pPr>
            <a:r>
              <a:rPr lang="en-US" sz="4800" b="1" u="sng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rgbClr val="737373"/>
                </a:solidFill>
              </a:rPr>
              <a:t>R</a:t>
            </a:r>
            <a:r>
              <a:rPr lang="en-US" sz="2800" b="1" dirty="0" smtClean="0">
                <a:solidFill>
                  <a:srgbClr val="737373"/>
                </a:solidFill>
              </a:rPr>
              <a:t>elevant</a:t>
            </a:r>
          </a:p>
          <a:p>
            <a:pPr marL="365760" indent="-283464" fontAlgn="auto">
              <a:spcBef>
                <a:spcPts val="0"/>
              </a:spcBef>
              <a:spcAft>
                <a:spcPts val="1200"/>
              </a:spcAft>
              <a:buFont typeface="Wingdings" pitchFamily="2" charset="2"/>
              <a:buNone/>
              <a:defRPr/>
            </a:pPr>
            <a:r>
              <a:rPr lang="en-US" sz="4800" b="1" u="sng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rgbClr val="737373"/>
                </a:solidFill>
              </a:rPr>
              <a:t>T</a:t>
            </a:r>
            <a:r>
              <a:rPr lang="en-US" sz="2800" b="1" dirty="0" smtClean="0">
                <a:solidFill>
                  <a:srgbClr val="737373"/>
                </a:solidFill>
              </a:rPr>
              <a:t>ime-bound</a:t>
            </a:r>
            <a:endParaRPr lang="en-US" sz="2800" b="1" dirty="0">
              <a:solidFill>
                <a:srgbClr val="737373"/>
              </a:solidFill>
            </a:endParaRPr>
          </a:p>
        </p:txBody>
      </p:sp>
      <p:pic>
        <p:nvPicPr>
          <p:cNvPr id="27649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43808" y="1113588"/>
            <a:ext cx="3409752" cy="34684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4644008" y="4569972"/>
            <a:ext cx="1478290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 smtClean="0">
                <a:solidFill>
                  <a:schemeClr val="bg2">
                    <a:lumMod val="25000"/>
                  </a:schemeClr>
                </a:solidFill>
              </a:rPr>
              <a:t>Picture from</a:t>
            </a:r>
            <a:r>
              <a:rPr lang="en-US" sz="900" dirty="0" smtClean="0">
                <a:solidFill>
                  <a:schemeClr val="bg2">
                    <a:lumMod val="25000"/>
                  </a:schemeClr>
                </a:solidFill>
                <a:hlinkClick r:id="rId3"/>
              </a:rPr>
              <a:t>: voice123.com</a:t>
            </a:r>
            <a:endParaRPr lang="en-US" sz="900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11" name="1 Título"/>
          <p:cNvSpPr txBox="1">
            <a:spLocks/>
          </p:cNvSpPr>
          <p:nvPr/>
        </p:nvSpPr>
        <p:spPr bwMode="auto">
          <a:xfrm>
            <a:off x="281379" y="182420"/>
            <a:ext cx="8518237" cy="7868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3200" b="1" dirty="0" smtClean="0">
                <a:solidFill>
                  <a:srgbClr val="3A332E"/>
                </a:solidFill>
                <a:ea typeface="Calibre Medium" charset="0"/>
                <a:cs typeface="Calibre Medium" charset="0"/>
              </a:rPr>
              <a:t>Objectives for Project Grants (cont.)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19"/>
          <p:cNvSpPr>
            <a:spLocks noGrp="1"/>
          </p:cNvSpPr>
          <p:nvPr>
            <p:ph idx="1"/>
          </p:nvPr>
        </p:nvSpPr>
        <p:spPr>
          <a:xfrm>
            <a:off x="673224" y="1113588"/>
            <a:ext cx="8147248" cy="3078342"/>
          </a:xfrm>
        </p:spPr>
        <p:txBody>
          <a:bodyPr>
            <a:normAutofit fontScale="92500" lnSpcReduction="20000"/>
          </a:bodyPr>
          <a:lstStyle/>
          <a:p>
            <a:pPr marL="365760" indent="-365760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  <a:buClrTx/>
              <a:buSzPct val="100000"/>
            </a:pPr>
            <a:r>
              <a:rPr lang="en-US" sz="2600" b="1" dirty="0" smtClean="0">
                <a:solidFill>
                  <a:srgbClr val="91816F"/>
                </a:solidFill>
              </a:rPr>
              <a:t>Flows naturally from problem &amp; objectives</a:t>
            </a:r>
          </a:p>
          <a:p>
            <a:pPr marL="365760" indent="-365760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  <a:buClrTx/>
              <a:buSzPct val="100000"/>
            </a:pPr>
            <a:r>
              <a:rPr lang="en-US" sz="2600" b="1" dirty="0" smtClean="0">
                <a:solidFill>
                  <a:srgbClr val="91816F"/>
                </a:solidFill>
              </a:rPr>
              <a:t>Clearly describes program activities</a:t>
            </a:r>
          </a:p>
          <a:p>
            <a:pPr marL="365760" indent="-365760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  <a:buClrTx/>
              <a:buSzPct val="100000"/>
            </a:pPr>
            <a:r>
              <a:rPr lang="en-US" sz="2600" b="1" dirty="0" smtClean="0">
                <a:solidFill>
                  <a:srgbClr val="91816F"/>
                </a:solidFill>
              </a:rPr>
              <a:t>States reason for activities</a:t>
            </a:r>
          </a:p>
          <a:p>
            <a:pPr marL="365760" indent="-365760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  <a:buClrTx/>
              <a:buSzPct val="100000"/>
            </a:pPr>
            <a:r>
              <a:rPr lang="en-US" sz="2600" b="1" dirty="0" smtClean="0">
                <a:solidFill>
                  <a:srgbClr val="91816F"/>
                </a:solidFill>
              </a:rPr>
              <a:t>Describes staff &amp; client selection</a:t>
            </a:r>
          </a:p>
          <a:p>
            <a:pPr marL="365760" indent="-365760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  <a:buClrTx/>
              <a:buSzPct val="100000"/>
            </a:pPr>
            <a:r>
              <a:rPr lang="en-US" sz="2600" b="1" dirty="0" smtClean="0">
                <a:solidFill>
                  <a:srgbClr val="91816F"/>
                </a:solidFill>
              </a:rPr>
              <a:t>Shows that time and resources </a:t>
            </a:r>
            <a:br>
              <a:rPr lang="en-US" sz="2600" b="1" dirty="0" smtClean="0">
                <a:solidFill>
                  <a:srgbClr val="91816F"/>
                </a:solidFill>
              </a:rPr>
            </a:br>
            <a:r>
              <a:rPr lang="en-US" sz="2600" b="1" dirty="0" smtClean="0">
                <a:solidFill>
                  <a:srgbClr val="91816F"/>
                </a:solidFill>
              </a:rPr>
              <a:t>requested will achieve objectives</a:t>
            </a:r>
          </a:p>
          <a:p>
            <a:pPr marL="365760" indent="-365760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  <a:buClrTx/>
              <a:buSzPct val="100000"/>
            </a:pPr>
            <a:endParaRPr lang="en-US" sz="2600" dirty="0" smtClean="0">
              <a:solidFill>
                <a:srgbClr val="91816F"/>
              </a:solidFill>
            </a:endParaRPr>
          </a:p>
        </p:txBody>
      </p:sp>
      <p:grpSp>
        <p:nvGrpSpPr>
          <p:cNvPr id="2" name="Group 14"/>
          <p:cNvGrpSpPr/>
          <p:nvPr/>
        </p:nvGrpSpPr>
        <p:grpSpPr>
          <a:xfrm>
            <a:off x="5580112" y="2031690"/>
            <a:ext cx="3312368" cy="2160240"/>
            <a:chOff x="5580112" y="2031690"/>
            <a:chExt cx="3312368" cy="2160240"/>
          </a:xfrm>
        </p:grpSpPr>
        <p:pic>
          <p:nvPicPr>
            <p:cNvPr id="5" name="Picture 6" descr="C:\Users\User\AppData\Local\Microsoft\Windows\Temporary Internet Files\Content.IE5\L2BHKZAM\MC900434822[1].png"/>
            <p:cNvPicPr>
              <a:picLocks noChangeAspect="1" noChangeArrowheads="1"/>
            </p:cNvPicPr>
            <p:nvPr/>
          </p:nvPicPr>
          <p:blipFill>
            <a:blip r:embed="rId2" cstate="print">
              <a:duotone>
                <a:prstClr val="black"/>
                <a:srgbClr val="D9C3A5">
                  <a:tint val="50000"/>
                  <a:satMod val="180000"/>
                </a:srgbClr>
              </a:duotone>
            </a:blip>
            <a:srcRect b="16667"/>
            <a:stretch>
              <a:fillRect/>
            </a:stretch>
          </p:blipFill>
          <p:spPr bwMode="auto">
            <a:xfrm>
              <a:off x="5580112" y="2031690"/>
              <a:ext cx="3312368" cy="2160240"/>
            </a:xfrm>
            <a:prstGeom prst="rect">
              <a:avLst/>
            </a:prstGeom>
            <a:noFill/>
          </p:spPr>
        </p:pic>
        <p:sp>
          <p:nvSpPr>
            <p:cNvPr id="7" name="TextBox 6"/>
            <p:cNvSpPr txBox="1"/>
            <p:nvPr/>
          </p:nvSpPr>
          <p:spPr>
            <a:xfrm>
              <a:off x="6549931" y="2424584"/>
              <a:ext cx="146133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Problem</a:t>
              </a:r>
              <a:endParaRPr lang="en-US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5881791" y="3075077"/>
              <a:ext cx="113917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Objective</a:t>
              </a:r>
              <a:br>
                <a:rPr lang="en-US" sz="14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</a:br>
              <a:r>
                <a:rPr lang="en-US" sz="14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#1</a:t>
              </a:r>
              <a:endParaRPr lang="en-US" sz="14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7427821" y="3075077"/>
              <a:ext cx="122054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Objective</a:t>
              </a:r>
              <a:br>
                <a:rPr lang="en-US" sz="14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</a:br>
              <a:r>
                <a:rPr lang="en-US" sz="14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#2</a:t>
              </a:r>
              <a:endParaRPr lang="en-US" sz="14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5742854" y="3767347"/>
              <a:ext cx="56959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A</a:t>
              </a:r>
              <a:endParaRPr lang="en-US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7288884" y="3767347"/>
              <a:ext cx="65095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C</a:t>
              </a:r>
              <a:endParaRPr lang="en-US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6647355" y="3767347"/>
              <a:ext cx="56015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B</a:t>
              </a: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8206114" y="3767347"/>
              <a:ext cx="54742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D</a:t>
              </a:r>
            </a:p>
          </p:txBody>
        </p:sp>
      </p:grpSp>
      <p:sp>
        <p:nvSpPr>
          <p:cNvPr id="18" name="1 Título"/>
          <p:cNvSpPr txBox="1">
            <a:spLocks/>
          </p:cNvSpPr>
          <p:nvPr/>
        </p:nvSpPr>
        <p:spPr bwMode="auto">
          <a:xfrm>
            <a:off x="281379" y="189352"/>
            <a:ext cx="8366991" cy="7868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3200" b="1" dirty="0" smtClean="0">
                <a:solidFill>
                  <a:srgbClr val="3A332E"/>
                </a:solidFill>
                <a:ea typeface="Calibre Medium" charset="0"/>
                <a:cs typeface="Calibre Medium" charset="0"/>
              </a:rPr>
              <a:t>Methods for Project Grants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121444"/>
            <a:ext cx="9144000" cy="994172"/>
          </a:xfrm>
        </p:spPr>
        <p:txBody>
          <a:bodyPr>
            <a:normAutofit/>
          </a:bodyPr>
          <a:lstStyle/>
          <a:p>
            <a:pPr algn="ctr"/>
            <a:r>
              <a:rPr lang="en-US" sz="3200" dirty="0" smtClean="0">
                <a:solidFill>
                  <a:srgbClr val="3A332E"/>
                </a:solidFill>
              </a:rPr>
              <a:t>Objectives Blog</a:t>
            </a:r>
            <a:endParaRPr lang="en-US" sz="3200" dirty="0">
              <a:solidFill>
                <a:srgbClr val="3A332E"/>
              </a:solidFill>
            </a:endParaRPr>
          </a:p>
        </p:txBody>
      </p:sp>
      <p:sp>
        <p:nvSpPr>
          <p:cNvPr id="8195" name="Content Placeholder 2"/>
          <p:cNvSpPr>
            <a:spLocks noGrp="1"/>
          </p:cNvSpPr>
          <p:nvPr>
            <p:ph idx="1"/>
          </p:nvPr>
        </p:nvSpPr>
        <p:spPr>
          <a:xfrm>
            <a:off x="0" y="1035050"/>
            <a:ext cx="9144000" cy="3429000"/>
          </a:xfrm>
          <a:noFill/>
        </p:spPr>
        <p:txBody>
          <a:bodyPr>
            <a:noAutofit/>
          </a:bodyPr>
          <a:lstStyle/>
          <a:p>
            <a:pPr marL="457200" indent="-457200" algn="ctr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None/>
              <a:defRPr/>
            </a:pPr>
            <a:endParaRPr lang="en-US" sz="2800" b="1" dirty="0" smtClean="0">
              <a:solidFill>
                <a:srgbClr val="27A7D4"/>
              </a:solidFill>
              <a:hlinkClick r:id="rId4"/>
            </a:endParaRP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None/>
              <a:defRPr/>
            </a:pPr>
            <a:r>
              <a:rPr lang="en-US" sz="2800" b="1" dirty="0" smtClean="0">
                <a:solidFill>
                  <a:srgbClr val="27A7D4"/>
                </a:solidFill>
                <a:hlinkClick r:id="rId4"/>
              </a:rPr>
              <a:t>Developing </a:t>
            </a:r>
            <a:r>
              <a:rPr lang="en-US" sz="2800" b="1" dirty="0" smtClean="0">
                <a:solidFill>
                  <a:srgbClr val="27A7D4"/>
                </a:solidFill>
                <a:hlinkClick r:id="rId4"/>
              </a:rPr>
              <a:t/>
            </a:r>
            <a:br>
              <a:rPr lang="en-US" sz="2800" b="1" dirty="0" smtClean="0">
                <a:solidFill>
                  <a:srgbClr val="27A7D4"/>
                </a:solidFill>
                <a:hlinkClick r:id="rId4"/>
              </a:rPr>
            </a:br>
            <a:r>
              <a:rPr lang="en-US" sz="2800" b="1" dirty="0" smtClean="0">
                <a:solidFill>
                  <a:srgbClr val="27A7D4"/>
                </a:solidFill>
                <a:hlinkClick r:id="rId4"/>
              </a:rPr>
              <a:t>SMART </a:t>
            </a:r>
            <a:r>
              <a:rPr lang="en-US" sz="2800" b="1" dirty="0" smtClean="0">
                <a:solidFill>
                  <a:srgbClr val="27A7D4"/>
                </a:solidFill>
                <a:hlinkClick r:id="rId4"/>
              </a:rPr>
              <a:t>Objectives</a:t>
            </a:r>
            <a:endParaRPr lang="en-US" sz="2800" b="1" dirty="0" smtClean="0">
              <a:solidFill>
                <a:srgbClr val="27A7D4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="" xmlns:p14="http://schemas.microsoft.com/office/powerpoint/2010/main" val="1266759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19"/>
          <p:cNvSpPr>
            <a:spLocks noGrp="1"/>
          </p:cNvSpPr>
          <p:nvPr>
            <p:ph idx="1"/>
          </p:nvPr>
        </p:nvSpPr>
        <p:spPr>
          <a:xfrm>
            <a:off x="673224" y="1056438"/>
            <a:ext cx="8147248" cy="3321846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Wingdings" pitchFamily="2" charset="2"/>
              <a:buNone/>
            </a:pPr>
            <a:r>
              <a:rPr lang="en-US" sz="2600" b="1" dirty="0" smtClean="0">
                <a:solidFill>
                  <a:srgbClr val="27A7D4"/>
                </a:solidFill>
              </a:rPr>
              <a:t>Clarifies program objectives…</a:t>
            </a:r>
          </a:p>
          <a:p>
            <a:pPr marL="365760" indent="-36576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Pct val="100000"/>
            </a:pPr>
            <a:r>
              <a:rPr lang="en-US" sz="2400" b="1" dirty="0" smtClean="0">
                <a:solidFill>
                  <a:srgbClr val="91816F"/>
                </a:solidFill>
              </a:rPr>
              <a:t>Process evaluation</a:t>
            </a:r>
          </a:p>
          <a:p>
            <a:pPr marL="822960" lvl="1" indent="-365760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SzPct val="100000"/>
            </a:pPr>
            <a:r>
              <a:rPr lang="en-US" sz="2400" dirty="0" smtClean="0">
                <a:solidFill>
                  <a:srgbClr val="91816F"/>
                </a:solidFill>
              </a:rPr>
              <a:t>Program has been conducted in a way consistent </a:t>
            </a:r>
            <a:r>
              <a:rPr lang="en-US" sz="2400" dirty="0" smtClean="0">
                <a:solidFill>
                  <a:srgbClr val="91816F"/>
                </a:solidFill>
              </a:rPr>
              <a:t/>
            </a:r>
            <a:br>
              <a:rPr lang="en-US" sz="2400" dirty="0" smtClean="0">
                <a:solidFill>
                  <a:srgbClr val="91816F"/>
                </a:solidFill>
              </a:rPr>
            </a:br>
            <a:r>
              <a:rPr lang="en-US" sz="2400" dirty="0" smtClean="0">
                <a:solidFill>
                  <a:srgbClr val="91816F"/>
                </a:solidFill>
              </a:rPr>
              <a:t>with </a:t>
            </a:r>
            <a:r>
              <a:rPr lang="en-US" sz="2400" dirty="0" smtClean="0">
                <a:solidFill>
                  <a:srgbClr val="91816F"/>
                </a:solidFill>
              </a:rPr>
              <a:t>plan/proposal</a:t>
            </a:r>
          </a:p>
          <a:p>
            <a:pPr marL="365760" indent="-36576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Pct val="100000"/>
            </a:pPr>
            <a:r>
              <a:rPr lang="en-US" sz="2400" b="1" dirty="0" smtClean="0">
                <a:solidFill>
                  <a:srgbClr val="91816F"/>
                </a:solidFill>
              </a:rPr>
              <a:t>Product evaluation</a:t>
            </a:r>
          </a:p>
          <a:p>
            <a:pPr marL="822960" lvl="1" indent="-365760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SzPct val="100000"/>
            </a:pPr>
            <a:r>
              <a:rPr lang="en-US" sz="2400" dirty="0" smtClean="0">
                <a:solidFill>
                  <a:srgbClr val="91816F"/>
                </a:solidFill>
              </a:rPr>
              <a:t>Measures outcomes, impact, or </a:t>
            </a:r>
            <a:r>
              <a:rPr lang="en-US" sz="2400" dirty="0" smtClean="0">
                <a:solidFill>
                  <a:srgbClr val="91816F"/>
                </a:solidFill>
              </a:rPr>
              <a:t>summative </a:t>
            </a:r>
            <a:br>
              <a:rPr lang="en-US" sz="2400" dirty="0" smtClean="0">
                <a:solidFill>
                  <a:srgbClr val="91816F"/>
                </a:solidFill>
              </a:rPr>
            </a:br>
            <a:r>
              <a:rPr lang="en-US" sz="2400" dirty="0" smtClean="0">
                <a:solidFill>
                  <a:srgbClr val="91816F"/>
                </a:solidFill>
              </a:rPr>
              <a:t>evaluation</a:t>
            </a:r>
            <a:endParaRPr lang="en-US" sz="2400" dirty="0" smtClean="0">
              <a:solidFill>
                <a:srgbClr val="91816F"/>
              </a:solidFill>
            </a:endParaRPr>
          </a:p>
        </p:txBody>
      </p:sp>
      <p:sp>
        <p:nvSpPr>
          <p:cNvPr id="9" name="1 Título"/>
          <p:cNvSpPr txBox="1">
            <a:spLocks/>
          </p:cNvSpPr>
          <p:nvPr/>
        </p:nvSpPr>
        <p:spPr bwMode="auto">
          <a:xfrm>
            <a:off x="281379" y="83462"/>
            <a:ext cx="8363857" cy="7868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3200" b="1" dirty="0" smtClean="0">
                <a:solidFill>
                  <a:srgbClr val="3A332E"/>
                </a:solidFill>
                <a:ea typeface="Calibre Medium" charset="0"/>
                <a:cs typeface="Calibre Medium" charset="0"/>
              </a:rPr>
              <a:t>Evaluation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19"/>
          <p:cNvSpPr>
            <a:spLocks noGrp="1"/>
          </p:cNvSpPr>
          <p:nvPr>
            <p:ph idx="1"/>
          </p:nvPr>
        </p:nvSpPr>
        <p:spPr>
          <a:xfrm>
            <a:off x="673224" y="1275606"/>
            <a:ext cx="8147248" cy="3078342"/>
          </a:xfrm>
        </p:spPr>
        <p:txBody>
          <a:bodyPr>
            <a:noAutofit/>
          </a:bodyPr>
          <a:lstStyle/>
          <a:p>
            <a:pPr marL="365760" lvl="5" indent="-365760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Tx/>
            </a:pPr>
            <a:r>
              <a:rPr lang="en-US" sz="2400" b="1" dirty="0" smtClean="0">
                <a:solidFill>
                  <a:srgbClr val="91816F"/>
                </a:solidFill>
                <a:latin typeface="+mj-lt"/>
              </a:rPr>
              <a:t>Defines evaluation criteria</a:t>
            </a:r>
          </a:p>
          <a:p>
            <a:pPr marL="365760" lvl="3" indent="-365760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Tx/>
            </a:pPr>
            <a:r>
              <a:rPr lang="en-US" sz="2400" b="1" dirty="0" smtClean="0">
                <a:solidFill>
                  <a:srgbClr val="91816F"/>
                </a:solidFill>
              </a:rPr>
              <a:t>Identifies data gathering methods</a:t>
            </a:r>
          </a:p>
          <a:p>
            <a:pPr marL="365760" lvl="3" indent="-365760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Tx/>
            </a:pPr>
            <a:r>
              <a:rPr lang="en-US" sz="2400" b="1" dirty="0" smtClean="0">
                <a:solidFill>
                  <a:srgbClr val="91816F"/>
                </a:solidFill>
              </a:rPr>
              <a:t>Explains any tests or surveys</a:t>
            </a:r>
          </a:p>
          <a:p>
            <a:pPr marL="365760" lvl="1" indent="-365760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Tx/>
              <a:buSzPct val="100000"/>
            </a:pPr>
            <a:r>
              <a:rPr lang="en-US" sz="2400" b="1" dirty="0" smtClean="0">
                <a:solidFill>
                  <a:srgbClr val="91816F"/>
                </a:solidFill>
              </a:rPr>
              <a:t>Describes process of data analysis &amp; how results </a:t>
            </a:r>
            <a:r>
              <a:rPr lang="en-US" sz="2400" b="1" dirty="0" smtClean="0">
                <a:solidFill>
                  <a:srgbClr val="91816F"/>
                </a:solidFill>
              </a:rPr>
              <a:t/>
            </a:r>
            <a:br>
              <a:rPr lang="en-US" sz="2400" b="1" dirty="0" smtClean="0">
                <a:solidFill>
                  <a:srgbClr val="91816F"/>
                </a:solidFill>
              </a:rPr>
            </a:br>
            <a:r>
              <a:rPr lang="en-US" sz="2400" b="1" dirty="0" smtClean="0">
                <a:solidFill>
                  <a:srgbClr val="91816F"/>
                </a:solidFill>
              </a:rPr>
              <a:t>will </a:t>
            </a:r>
            <a:r>
              <a:rPr lang="en-US" sz="2400" b="1" dirty="0" smtClean="0">
                <a:solidFill>
                  <a:srgbClr val="91816F"/>
                </a:solidFill>
              </a:rPr>
              <a:t>be used</a:t>
            </a:r>
          </a:p>
        </p:txBody>
      </p:sp>
      <p:sp>
        <p:nvSpPr>
          <p:cNvPr id="9" name="1 Título"/>
          <p:cNvSpPr txBox="1">
            <a:spLocks/>
          </p:cNvSpPr>
          <p:nvPr/>
        </p:nvSpPr>
        <p:spPr bwMode="auto">
          <a:xfrm>
            <a:off x="281379" y="157602"/>
            <a:ext cx="8539093" cy="7868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3200" b="1" dirty="0" smtClean="0">
                <a:solidFill>
                  <a:srgbClr val="3A332E"/>
                </a:solidFill>
                <a:ea typeface="Calibre Medium" charset="0"/>
                <a:cs typeface="Calibre Medium" charset="0"/>
              </a:rPr>
              <a:t>Evaluation (cont.)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28650" y="794"/>
            <a:ext cx="7886700" cy="994172"/>
          </a:xfrm>
        </p:spPr>
        <p:txBody>
          <a:bodyPr>
            <a:normAutofit/>
          </a:bodyPr>
          <a:lstStyle/>
          <a:p>
            <a:pPr algn="ctr"/>
            <a:r>
              <a:rPr lang="en-US" sz="3200" dirty="0" smtClean="0">
                <a:solidFill>
                  <a:srgbClr val="3A332E"/>
                </a:solidFill>
              </a:rPr>
              <a:t>Evaluation Blog</a:t>
            </a:r>
            <a:endParaRPr lang="en-US" sz="3200" dirty="0">
              <a:solidFill>
                <a:srgbClr val="3A332E"/>
              </a:solidFill>
            </a:endParaRPr>
          </a:p>
        </p:txBody>
      </p:sp>
      <p:sp>
        <p:nvSpPr>
          <p:cNvPr id="8195" name="Content Placeholder 2"/>
          <p:cNvSpPr>
            <a:spLocks noGrp="1"/>
          </p:cNvSpPr>
          <p:nvPr>
            <p:ph idx="1"/>
          </p:nvPr>
        </p:nvSpPr>
        <p:spPr>
          <a:xfrm>
            <a:off x="628650" y="1035050"/>
            <a:ext cx="8001000" cy="3429000"/>
          </a:xfrm>
          <a:noFill/>
        </p:spPr>
        <p:txBody>
          <a:bodyPr>
            <a:noAutofit/>
          </a:bodyPr>
          <a:lstStyle/>
          <a:p>
            <a:pPr marL="457200" indent="-457200" algn="ctr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None/>
              <a:defRPr/>
            </a:pPr>
            <a:endParaRPr lang="en-US" sz="2800" b="1" dirty="0" smtClean="0">
              <a:solidFill>
                <a:srgbClr val="27A7D4"/>
              </a:solidFill>
              <a:hlinkClick r:id="rId4"/>
            </a:endParaRP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None/>
              <a:defRPr/>
            </a:pPr>
            <a:r>
              <a:rPr lang="en-US" sz="2800" b="1" dirty="0" smtClean="0">
                <a:solidFill>
                  <a:srgbClr val="27A7D4"/>
                </a:solidFill>
                <a:hlinkClick r:id="rId4"/>
              </a:rPr>
              <a:t>Evaluation: </a:t>
            </a:r>
            <a:br>
              <a:rPr lang="en-US" sz="2800" b="1" dirty="0" smtClean="0">
                <a:solidFill>
                  <a:srgbClr val="27A7D4"/>
                </a:solidFill>
                <a:hlinkClick r:id="rId4"/>
              </a:rPr>
            </a:br>
            <a:r>
              <a:rPr lang="en-US" sz="2800" b="1" dirty="0" smtClean="0">
                <a:solidFill>
                  <a:srgbClr val="27A7D4"/>
                </a:solidFill>
                <a:hlinkClick r:id="rId4"/>
              </a:rPr>
              <a:t>Measuring Success</a:t>
            </a:r>
            <a:endParaRPr lang="en-US" sz="2800" b="1" dirty="0" smtClean="0">
              <a:solidFill>
                <a:srgbClr val="27A7D4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="" xmlns:p14="http://schemas.microsoft.com/office/powerpoint/2010/main" val="1266759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1 Título"/>
          <p:cNvSpPr txBox="1">
            <a:spLocks/>
          </p:cNvSpPr>
          <p:nvPr/>
        </p:nvSpPr>
        <p:spPr bwMode="auto">
          <a:xfrm>
            <a:off x="281379" y="170302"/>
            <a:ext cx="8539093" cy="7868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3200" b="1" dirty="0" smtClean="0">
                <a:solidFill>
                  <a:srgbClr val="3A332E"/>
                </a:solidFill>
                <a:ea typeface="Calibre Medium" charset="0"/>
                <a:cs typeface="Calibre Medium" charset="0"/>
              </a:rPr>
              <a:t>Budget</a:t>
            </a: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32401" y="1138236"/>
            <a:ext cx="3496904" cy="303219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5803900" y="4144398"/>
            <a:ext cx="3238387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50" dirty="0" smtClean="0">
                <a:solidFill>
                  <a:srgbClr val="91816F"/>
                </a:solidFill>
              </a:rPr>
              <a:t>Image from https://osp.mit.edu/grant-and-contract-administration/preparing</a:t>
            </a:r>
            <a:br>
              <a:rPr lang="en-US" sz="750" dirty="0" smtClean="0">
                <a:solidFill>
                  <a:srgbClr val="91816F"/>
                </a:solidFill>
              </a:rPr>
            </a:br>
            <a:r>
              <a:rPr lang="en-US" sz="750" dirty="0" smtClean="0">
                <a:solidFill>
                  <a:srgbClr val="91816F"/>
                </a:solidFill>
              </a:rPr>
              <a:t>-and-submitting-proposal/budget-development</a:t>
            </a:r>
            <a:endParaRPr lang="en-US" sz="750" dirty="0">
              <a:solidFill>
                <a:srgbClr val="91816F"/>
              </a:solidFill>
            </a:endParaRPr>
          </a:p>
        </p:txBody>
      </p:sp>
      <p:sp>
        <p:nvSpPr>
          <p:cNvPr id="9" name="Content Placeholder 19"/>
          <p:cNvSpPr txBox="1">
            <a:spLocks/>
          </p:cNvSpPr>
          <p:nvPr/>
        </p:nvSpPr>
        <p:spPr>
          <a:xfrm>
            <a:off x="673224" y="1275606"/>
            <a:ext cx="8147248" cy="307834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65760" marR="0" lvl="0" indent="-36576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  <a:buClrTx/>
              <a:buSzPct val="100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91816F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Should include all costs for </a:t>
            </a:r>
            <a:r>
              <a:rPr kumimoji="0" lang="en-US" sz="2400" b="1" i="0" u="sng" strike="noStrike" kern="1200" cap="none" spc="0" normalizeH="0" baseline="0" noProof="0" dirty="0" smtClean="0">
                <a:ln>
                  <a:noFill/>
                </a:ln>
                <a:solidFill>
                  <a:srgbClr val="91816F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all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91816F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</a:t>
            </a:r>
            <a:b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91816F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</a:b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91816F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years of the grant</a:t>
            </a:r>
          </a:p>
          <a:p>
            <a:pPr marL="365760" marR="0" lvl="0" indent="-36576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  <a:buClrTx/>
              <a:buSzPct val="100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91816F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Read 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91816F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&amp; 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91816F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understand the </a:t>
            </a:r>
            <a:b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91816F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</a:b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91816F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budget form(s)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Content Placeholder 19"/>
          <p:cNvSpPr>
            <a:spLocks noGrp="1"/>
          </p:cNvSpPr>
          <p:nvPr>
            <p:ph idx="1"/>
          </p:nvPr>
        </p:nvSpPr>
        <p:spPr>
          <a:xfrm>
            <a:off x="673224" y="1062788"/>
            <a:ext cx="8147248" cy="3238718"/>
          </a:xfrm>
        </p:spPr>
        <p:txBody>
          <a:bodyPr>
            <a:noAutofit/>
          </a:bodyPr>
          <a:lstStyle/>
          <a:p>
            <a:pPr marL="457200" indent="-45720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Font typeface="+mj-lt"/>
              <a:buAutoNum type="arabicPeriod"/>
            </a:pPr>
            <a:r>
              <a:rPr lang="en-US" sz="2600" b="1" dirty="0" smtClean="0">
                <a:solidFill>
                  <a:srgbClr val="27A7D4"/>
                </a:solidFill>
              </a:rPr>
              <a:t>Know who you are &amp; what you want to accomplish</a:t>
            </a:r>
          </a:p>
          <a:p>
            <a:pPr marL="457200" indent="-45720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Font typeface="+mj-lt"/>
              <a:buAutoNum type="arabicPeriod"/>
            </a:pPr>
            <a:r>
              <a:rPr lang="en-US" sz="2600" b="1" dirty="0" smtClean="0">
                <a:solidFill>
                  <a:srgbClr val="27A7D4"/>
                </a:solidFill>
              </a:rPr>
              <a:t>Know what needs to be done &amp; how you </a:t>
            </a:r>
            <a:br>
              <a:rPr lang="en-US" sz="2600" b="1" dirty="0" smtClean="0">
                <a:solidFill>
                  <a:srgbClr val="27A7D4"/>
                </a:solidFill>
              </a:rPr>
            </a:br>
            <a:r>
              <a:rPr lang="en-US" sz="2600" b="1" dirty="0" smtClean="0">
                <a:solidFill>
                  <a:srgbClr val="27A7D4"/>
                </a:solidFill>
              </a:rPr>
              <a:t>want to achieve it</a:t>
            </a:r>
          </a:p>
          <a:p>
            <a:pPr marL="457200" indent="-45720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Font typeface="+mj-lt"/>
              <a:buAutoNum type="arabicPeriod" startAt="3"/>
            </a:pPr>
            <a:r>
              <a:rPr lang="en-US" sz="2600" b="1" dirty="0" smtClean="0">
                <a:solidFill>
                  <a:srgbClr val="27A7D4"/>
                </a:solidFill>
              </a:rPr>
              <a:t>Build a relationship with the funding source</a:t>
            </a:r>
          </a:p>
          <a:p>
            <a:pPr marL="457200" indent="-45720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Font typeface="+mj-lt"/>
              <a:buAutoNum type="arabicPeriod" startAt="3"/>
            </a:pPr>
            <a:r>
              <a:rPr lang="en-US" sz="2600" b="1" dirty="0" smtClean="0">
                <a:solidFill>
                  <a:srgbClr val="27A7D4"/>
                </a:solidFill>
              </a:rPr>
              <a:t>Write a winning proposal</a:t>
            </a:r>
          </a:p>
          <a:p>
            <a:pPr marL="457200" indent="-45720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Font typeface="+mj-lt"/>
              <a:buAutoNum type="arabicPeriod" startAt="3"/>
            </a:pPr>
            <a:r>
              <a:rPr lang="en-US" sz="2600" b="1" dirty="0" smtClean="0">
                <a:solidFill>
                  <a:srgbClr val="27A7D4"/>
                </a:solidFill>
              </a:rPr>
              <a:t>Follow through!</a:t>
            </a:r>
            <a:r>
              <a:rPr lang="en-US" sz="2800" dirty="0" smtClean="0">
                <a:solidFill>
                  <a:srgbClr val="91816F"/>
                </a:solidFill>
              </a:rPr>
              <a:t/>
            </a:r>
            <a:br>
              <a:rPr lang="en-US" sz="2800" dirty="0" smtClean="0">
                <a:solidFill>
                  <a:srgbClr val="91816F"/>
                </a:solidFill>
              </a:rPr>
            </a:br>
            <a:endParaRPr lang="en-US" sz="2800" dirty="0" smtClean="0">
              <a:solidFill>
                <a:srgbClr val="91816F"/>
              </a:solidFill>
            </a:endParaRPr>
          </a:p>
        </p:txBody>
      </p:sp>
      <p:sp>
        <p:nvSpPr>
          <p:cNvPr id="4" name="1 Título"/>
          <p:cNvSpPr txBox="1">
            <a:spLocks/>
          </p:cNvSpPr>
          <p:nvPr/>
        </p:nvSpPr>
        <p:spPr bwMode="auto">
          <a:xfrm>
            <a:off x="281380" y="335403"/>
            <a:ext cx="8435108" cy="4052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3200" b="1" dirty="0" smtClean="0">
                <a:solidFill>
                  <a:srgbClr val="3A332E"/>
                </a:solidFill>
                <a:ea typeface="Calibre Medium" charset="0"/>
                <a:cs typeface="Calibre Medium" charset="0"/>
              </a:rPr>
              <a:t>Steps to Successful Grantsmanship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build="p"/>
      <p:bldP spid="4" grpId="0"/>
    </p:bld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19"/>
          <p:cNvSpPr>
            <a:spLocks noGrp="1"/>
          </p:cNvSpPr>
          <p:nvPr>
            <p:ph idx="1"/>
          </p:nvPr>
        </p:nvSpPr>
        <p:spPr>
          <a:xfrm>
            <a:off x="673224" y="1113588"/>
            <a:ext cx="8147248" cy="3078342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Pct val="100000"/>
              <a:buNone/>
            </a:pPr>
            <a:r>
              <a:rPr lang="en-US" sz="2600" b="1" dirty="0" smtClean="0">
                <a:solidFill>
                  <a:srgbClr val="27A7D4"/>
                </a:solidFill>
              </a:rPr>
              <a:t>Should demonstrate that grant funds are aligned with funding agency policies</a:t>
            </a:r>
          </a:p>
          <a:p>
            <a:pPr marL="365760" lvl="1" indent="-36576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</a:pPr>
            <a:r>
              <a:rPr lang="en-US" sz="2400" b="1" dirty="0" smtClean="0">
                <a:solidFill>
                  <a:srgbClr val="91816F"/>
                </a:solidFill>
              </a:rPr>
              <a:t>Describe how costs are derived</a:t>
            </a:r>
          </a:p>
          <a:p>
            <a:pPr marL="365760" lvl="1" indent="-36576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</a:pPr>
            <a:r>
              <a:rPr lang="en-US" sz="2400" b="1" dirty="0" smtClean="0">
                <a:solidFill>
                  <a:srgbClr val="91816F"/>
                </a:solidFill>
              </a:rPr>
              <a:t>Discuss necessity and reasonableness</a:t>
            </a:r>
          </a:p>
          <a:p>
            <a:pPr marL="365760" lvl="1" indent="-36576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</a:pPr>
            <a:r>
              <a:rPr lang="en-US" sz="2400" b="1" dirty="0" smtClean="0">
                <a:solidFill>
                  <a:srgbClr val="91816F"/>
                </a:solidFill>
              </a:rPr>
              <a:t>Describe specific functions of personnel, consultants, purchases, etc.</a:t>
            </a:r>
            <a:r>
              <a:rPr lang="en-US" sz="2400" dirty="0" smtClean="0">
                <a:solidFill>
                  <a:srgbClr val="91816F"/>
                </a:solidFill>
              </a:rPr>
              <a:t/>
            </a:r>
            <a:br>
              <a:rPr lang="en-US" sz="2400" dirty="0" smtClean="0">
                <a:solidFill>
                  <a:srgbClr val="91816F"/>
                </a:solidFill>
              </a:rPr>
            </a:br>
            <a:endParaRPr lang="en-US" sz="2400" dirty="0" smtClean="0">
              <a:solidFill>
                <a:srgbClr val="91816F"/>
              </a:solidFill>
            </a:endParaRPr>
          </a:p>
        </p:txBody>
      </p:sp>
      <p:sp>
        <p:nvSpPr>
          <p:cNvPr id="7" name="1 Título"/>
          <p:cNvSpPr txBox="1">
            <a:spLocks/>
          </p:cNvSpPr>
          <p:nvPr/>
        </p:nvSpPr>
        <p:spPr bwMode="auto">
          <a:xfrm>
            <a:off x="281379" y="87752"/>
            <a:ext cx="8357920" cy="7868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3200" b="1" dirty="0" smtClean="0">
                <a:solidFill>
                  <a:srgbClr val="3A332E"/>
                </a:solidFill>
                <a:ea typeface="Calibre Medium" charset="0"/>
                <a:cs typeface="Calibre Medium" charset="0"/>
              </a:rPr>
              <a:t>Budget (cont.)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19"/>
          <p:cNvSpPr>
            <a:spLocks noGrp="1"/>
          </p:cNvSpPr>
          <p:nvPr>
            <p:ph idx="1"/>
          </p:nvPr>
        </p:nvSpPr>
        <p:spPr>
          <a:xfrm>
            <a:off x="673224" y="1093437"/>
            <a:ext cx="8147248" cy="3162179"/>
          </a:xfrm>
        </p:spPr>
        <p:txBody>
          <a:bodyPr>
            <a:normAutofit/>
          </a:bodyPr>
          <a:lstStyle/>
          <a:p>
            <a:pPr marL="365760" indent="-36576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</a:pPr>
            <a:r>
              <a:rPr lang="en-US" sz="2400" b="1" dirty="0" smtClean="0">
                <a:solidFill>
                  <a:srgbClr val="91816F"/>
                </a:solidFill>
              </a:rPr>
              <a:t>Match activities, resources, </a:t>
            </a:r>
            <a:r>
              <a:rPr lang="en-US" sz="2400" b="1" dirty="0" smtClean="0">
                <a:solidFill>
                  <a:srgbClr val="91816F"/>
                </a:solidFill>
              </a:rPr>
              <a:t>&amp; </a:t>
            </a:r>
            <a:r>
              <a:rPr lang="en-US" sz="2400" b="1" dirty="0" smtClean="0">
                <a:solidFill>
                  <a:srgbClr val="91816F"/>
                </a:solidFill>
              </a:rPr>
              <a:t>staff to cost/ </a:t>
            </a:r>
            <a:r>
              <a:rPr lang="en-US" sz="2400" b="1" dirty="0" smtClean="0">
                <a:solidFill>
                  <a:srgbClr val="91816F"/>
                </a:solidFill>
              </a:rPr>
              <a:t/>
            </a:r>
            <a:br>
              <a:rPr lang="en-US" sz="2400" b="1" dirty="0" smtClean="0">
                <a:solidFill>
                  <a:srgbClr val="91816F"/>
                </a:solidFill>
              </a:rPr>
            </a:br>
            <a:r>
              <a:rPr lang="en-US" sz="2400" b="1" dirty="0" smtClean="0">
                <a:solidFill>
                  <a:srgbClr val="91816F"/>
                </a:solidFill>
              </a:rPr>
              <a:t>budgetary </a:t>
            </a:r>
            <a:r>
              <a:rPr lang="en-US" sz="2400" b="1" dirty="0" smtClean="0">
                <a:solidFill>
                  <a:srgbClr val="91816F"/>
                </a:solidFill>
              </a:rPr>
              <a:t>items</a:t>
            </a:r>
          </a:p>
          <a:p>
            <a:pPr marL="365760" indent="-36576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</a:pPr>
            <a:r>
              <a:rPr lang="en-US" sz="2400" b="1" dirty="0" smtClean="0">
                <a:solidFill>
                  <a:srgbClr val="91816F"/>
                </a:solidFill>
              </a:rPr>
              <a:t>Budget narrative and project narrative must match</a:t>
            </a:r>
          </a:p>
          <a:p>
            <a:pPr marL="822960" lvl="1" indent="-36576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sz="2400" dirty="0" smtClean="0">
                <a:solidFill>
                  <a:srgbClr val="91816F"/>
                </a:solidFill>
              </a:rPr>
              <a:t>Referencing same activities, resources needed, etc.</a:t>
            </a:r>
          </a:p>
          <a:p>
            <a:pPr marL="365760" indent="-365760"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  <a:buClrTx/>
            </a:pPr>
            <a:r>
              <a:rPr lang="en-US" sz="2400" b="1" dirty="0" smtClean="0">
                <a:solidFill>
                  <a:srgbClr val="91816F"/>
                </a:solidFill>
              </a:rPr>
              <a:t>Triple-check mathematics!</a:t>
            </a:r>
          </a:p>
        </p:txBody>
      </p:sp>
      <p:sp>
        <p:nvSpPr>
          <p:cNvPr id="7" name="1 Título"/>
          <p:cNvSpPr txBox="1">
            <a:spLocks/>
          </p:cNvSpPr>
          <p:nvPr/>
        </p:nvSpPr>
        <p:spPr bwMode="auto">
          <a:xfrm>
            <a:off x="281379" y="119502"/>
            <a:ext cx="8369795" cy="7868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3200" b="1" dirty="0" smtClean="0">
                <a:solidFill>
                  <a:srgbClr val="3A332E"/>
                </a:solidFill>
                <a:ea typeface="Calibre Medium" charset="0"/>
                <a:cs typeface="Calibre Medium" charset="0"/>
              </a:rPr>
              <a:t>Budget (cont.)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28650" y="794"/>
            <a:ext cx="7886700" cy="994172"/>
          </a:xfrm>
        </p:spPr>
        <p:txBody>
          <a:bodyPr>
            <a:normAutofit/>
          </a:bodyPr>
          <a:lstStyle/>
          <a:p>
            <a:pPr algn="ctr"/>
            <a:r>
              <a:rPr lang="en-US" sz="3200" dirty="0" smtClean="0">
                <a:solidFill>
                  <a:srgbClr val="3A332E"/>
                </a:solidFill>
              </a:rPr>
              <a:t>Budget Blog</a:t>
            </a:r>
            <a:endParaRPr lang="en-US" sz="3200" dirty="0">
              <a:solidFill>
                <a:srgbClr val="3A332E"/>
              </a:solidFill>
            </a:endParaRPr>
          </a:p>
        </p:txBody>
      </p:sp>
      <p:sp>
        <p:nvSpPr>
          <p:cNvPr id="8195" name="Content Placeholder 2"/>
          <p:cNvSpPr>
            <a:spLocks noGrp="1"/>
          </p:cNvSpPr>
          <p:nvPr>
            <p:ph idx="1"/>
          </p:nvPr>
        </p:nvSpPr>
        <p:spPr>
          <a:xfrm>
            <a:off x="628650" y="1136650"/>
            <a:ext cx="8001000" cy="3429000"/>
          </a:xfrm>
          <a:noFill/>
        </p:spPr>
        <p:txBody>
          <a:bodyPr>
            <a:noAutofit/>
          </a:bodyPr>
          <a:lstStyle/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  <a:defRPr/>
            </a:pPr>
            <a:endParaRPr lang="en-US" sz="2800" b="1" dirty="0" smtClean="0">
              <a:solidFill>
                <a:srgbClr val="27A7D4"/>
              </a:solidFill>
              <a:hlinkClick r:id="rId4"/>
            </a:endParaRP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None/>
              <a:defRPr/>
            </a:pPr>
            <a:r>
              <a:rPr lang="en-US" sz="2800" b="1" dirty="0" smtClean="0">
                <a:solidFill>
                  <a:srgbClr val="27A7D4"/>
                </a:solidFill>
                <a:hlinkClick r:id="rId4"/>
              </a:rPr>
              <a:t>Justifying </a:t>
            </a:r>
            <a:r>
              <a:rPr lang="en-US" sz="2800" b="1" dirty="0" smtClean="0">
                <a:solidFill>
                  <a:srgbClr val="27A7D4"/>
                </a:solidFill>
                <a:hlinkClick r:id="rId4"/>
              </a:rPr>
              <a:t>your Proposal: </a:t>
            </a:r>
            <a:br>
              <a:rPr lang="en-US" sz="2800" b="1" dirty="0" smtClean="0">
                <a:solidFill>
                  <a:srgbClr val="27A7D4"/>
                </a:solidFill>
                <a:hlinkClick r:id="rId4"/>
              </a:rPr>
            </a:br>
            <a:r>
              <a:rPr lang="en-US" sz="2800" b="1" dirty="0" smtClean="0">
                <a:solidFill>
                  <a:srgbClr val="27A7D4"/>
                </a:solidFill>
                <a:hlinkClick r:id="rId4"/>
              </a:rPr>
              <a:t>The Budget</a:t>
            </a:r>
            <a:endParaRPr lang="en-US" sz="2800" b="1" dirty="0" smtClean="0">
              <a:solidFill>
                <a:srgbClr val="27A7D4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="" xmlns:p14="http://schemas.microsoft.com/office/powerpoint/2010/main" val="1266759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19"/>
          <p:cNvSpPr>
            <a:spLocks noGrp="1"/>
          </p:cNvSpPr>
          <p:nvPr>
            <p:ph idx="1"/>
          </p:nvPr>
        </p:nvSpPr>
        <p:spPr>
          <a:xfrm>
            <a:off x="673224" y="963467"/>
            <a:ext cx="8147248" cy="3538683"/>
          </a:xfrm>
        </p:spPr>
        <p:txBody>
          <a:bodyPr>
            <a:normAutofit lnSpcReduction="10000"/>
          </a:bodyPr>
          <a:lstStyle/>
          <a:p>
            <a:pPr marL="365760" indent="-365760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Pct val="100000"/>
            </a:pPr>
            <a:r>
              <a:rPr lang="en-US" sz="2400" b="1" dirty="0" smtClean="0">
                <a:solidFill>
                  <a:srgbClr val="91816F"/>
                </a:solidFill>
              </a:rPr>
              <a:t>Describes </a:t>
            </a:r>
            <a:r>
              <a:rPr lang="en-US" sz="2400" b="1" dirty="0" smtClean="0">
                <a:solidFill>
                  <a:srgbClr val="91816F"/>
                </a:solidFill>
              </a:rPr>
              <a:t>your project in 2 to 4 pages</a:t>
            </a:r>
          </a:p>
          <a:p>
            <a:pPr marL="365760" indent="-365760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Pct val="100000"/>
            </a:pPr>
            <a:r>
              <a:rPr lang="en-US" sz="2400" b="1" dirty="0" smtClean="0">
                <a:solidFill>
                  <a:srgbClr val="91816F"/>
                </a:solidFill>
              </a:rPr>
              <a:t>Identifies </a:t>
            </a:r>
            <a:r>
              <a:rPr lang="en-US" sz="2400" b="1" dirty="0" smtClean="0">
                <a:solidFill>
                  <a:srgbClr val="91816F"/>
                </a:solidFill>
              </a:rPr>
              <a:t>the need the project addresses</a:t>
            </a:r>
          </a:p>
          <a:p>
            <a:pPr marL="365760" indent="-365760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Pct val="100000"/>
            </a:pPr>
            <a:r>
              <a:rPr lang="en-US" sz="2400" b="1" dirty="0" smtClean="0">
                <a:solidFill>
                  <a:srgbClr val="91816F"/>
                </a:solidFill>
              </a:rPr>
              <a:t>Discusses </a:t>
            </a:r>
            <a:r>
              <a:rPr lang="en-US" sz="2400" b="1" dirty="0" smtClean="0">
                <a:solidFill>
                  <a:srgbClr val="91816F"/>
                </a:solidFill>
              </a:rPr>
              <a:t>what has been done to address the problem</a:t>
            </a:r>
          </a:p>
          <a:p>
            <a:pPr marL="365760" indent="-365760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Pct val="100000"/>
            </a:pPr>
            <a:r>
              <a:rPr lang="en-US" sz="2400" b="1" dirty="0" smtClean="0">
                <a:solidFill>
                  <a:srgbClr val="91816F"/>
                </a:solidFill>
              </a:rPr>
              <a:t>Explains </a:t>
            </a:r>
            <a:r>
              <a:rPr lang="en-US" sz="2400" b="1" dirty="0" smtClean="0">
                <a:solidFill>
                  <a:srgbClr val="91816F"/>
                </a:solidFill>
              </a:rPr>
              <a:t>your solution</a:t>
            </a:r>
          </a:p>
          <a:p>
            <a:pPr marL="365760" indent="-365760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Pct val="100000"/>
            </a:pPr>
            <a:r>
              <a:rPr lang="en-US" sz="2400" b="1" dirty="0" smtClean="0">
                <a:solidFill>
                  <a:srgbClr val="91816F"/>
                </a:solidFill>
              </a:rPr>
              <a:t>Reports </a:t>
            </a:r>
            <a:r>
              <a:rPr lang="en-US" sz="2400" b="1" dirty="0" smtClean="0">
                <a:solidFill>
                  <a:srgbClr val="91816F"/>
                </a:solidFill>
              </a:rPr>
              <a:t>your baseline data</a:t>
            </a:r>
          </a:p>
          <a:p>
            <a:pPr marL="365760" indent="-365760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Pct val="100000"/>
            </a:pPr>
            <a:r>
              <a:rPr lang="en-US" sz="2400" b="1" dirty="0" smtClean="0">
                <a:solidFill>
                  <a:srgbClr val="91816F"/>
                </a:solidFill>
              </a:rPr>
              <a:t>Identifies </a:t>
            </a:r>
            <a:r>
              <a:rPr lang="en-US" sz="2400" b="1" dirty="0" smtClean="0">
                <a:solidFill>
                  <a:srgbClr val="91816F"/>
                </a:solidFill>
              </a:rPr>
              <a:t>resources you have/need</a:t>
            </a:r>
          </a:p>
          <a:p>
            <a:pPr marL="365760" indent="-365760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Pct val="100000"/>
            </a:pPr>
            <a:r>
              <a:rPr lang="en-US" sz="2400" b="1" dirty="0" smtClean="0">
                <a:solidFill>
                  <a:srgbClr val="91816F"/>
                </a:solidFill>
              </a:rPr>
              <a:t>Develops </a:t>
            </a:r>
            <a:r>
              <a:rPr lang="en-US" sz="2400" b="1" dirty="0" smtClean="0">
                <a:solidFill>
                  <a:srgbClr val="91816F"/>
                </a:solidFill>
              </a:rPr>
              <a:t>a timeline for activities</a:t>
            </a:r>
          </a:p>
          <a:p>
            <a:pPr marL="365760" indent="-365760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Pct val="100000"/>
            </a:pPr>
            <a:r>
              <a:rPr lang="en-US" sz="2400" b="1" dirty="0" smtClean="0">
                <a:solidFill>
                  <a:srgbClr val="91816F"/>
                </a:solidFill>
              </a:rPr>
              <a:t>Defines </a:t>
            </a:r>
            <a:r>
              <a:rPr lang="en-US" sz="2400" b="1" dirty="0" smtClean="0">
                <a:solidFill>
                  <a:srgbClr val="91816F"/>
                </a:solidFill>
              </a:rPr>
              <a:t>anticipated outcomes</a:t>
            </a:r>
          </a:p>
        </p:txBody>
      </p:sp>
      <p:sp>
        <p:nvSpPr>
          <p:cNvPr id="9" name="1 Título"/>
          <p:cNvSpPr txBox="1">
            <a:spLocks/>
          </p:cNvSpPr>
          <p:nvPr/>
        </p:nvSpPr>
        <p:spPr bwMode="auto">
          <a:xfrm>
            <a:off x="281379" y="36952"/>
            <a:ext cx="8316356" cy="7868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3200" b="1" dirty="0" smtClean="0">
                <a:solidFill>
                  <a:srgbClr val="3A332E"/>
                </a:solidFill>
                <a:ea typeface="Calibre Medium" charset="0"/>
                <a:cs typeface="Calibre Medium" charset="0"/>
              </a:rPr>
              <a:t>Concept Paper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19"/>
          <p:cNvSpPr>
            <a:spLocks noGrp="1"/>
          </p:cNvSpPr>
          <p:nvPr>
            <p:ph idx="1"/>
          </p:nvPr>
        </p:nvSpPr>
        <p:spPr>
          <a:xfrm>
            <a:off x="673224" y="1131402"/>
            <a:ext cx="8147248" cy="3375282"/>
          </a:xfrm>
        </p:spPr>
        <p:txBody>
          <a:bodyPr>
            <a:noAutofit/>
          </a:bodyPr>
          <a:lstStyle/>
          <a:p>
            <a:pPr marL="514350" indent="-514350" fontAlgn="auto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Pct val="100000"/>
              <a:buFont typeface="+mj-lt"/>
              <a:buAutoNum type="arabicPeriod"/>
              <a:defRPr/>
            </a:pPr>
            <a:r>
              <a:rPr lang="en-US" sz="2600" b="1" dirty="0" smtClean="0">
                <a:solidFill>
                  <a:srgbClr val="27A7D4"/>
                </a:solidFill>
              </a:rPr>
              <a:t>Cover Letter (one page)</a:t>
            </a:r>
          </a:p>
          <a:p>
            <a:pPr marL="514350" indent="-514350" fontAlgn="auto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Pct val="100000"/>
              <a:buFont typeface="+mj-lt"/>
              <a:buAutoNum type="arabicPeriod"/>
              <a:defRPr/>
            </a:pPr>
            <a:r>
              <a:rPr lang="en-US" sz="2600" b="1" dirty="0" smtClean="0">
                <a:solidFill>
                  <a:srgbClr val="27A7D4"/>
                </a:solidFill>
              </a:rPr>
              <a:t>Abstract</a:t>
            </a:r>
          </a:p>
          <a:p>
            <a:pPr marL="514350" indent="-514350" fontAlgn="auto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Pct val="100000"/>
              <a:buFont typeface="+mj-lt"/>
              <a:buAutoNum type="arabicPeriod"/>
              <a:defRPr/>
            </a:pPr>
            <a:r>
              <a:rPr lang="en-US" sz="2600" b="1" dirty="0" smtClean="0">
                <a:solidFill>
                  <a:srgbClr val="27A7D4"/>
                </a:solidFill>
              </a:rPr>
              <a:t>Introduction</a:t>
            </a:r>
          </a:p>
          <a:p>
            <a:pPr marL="514350" indent="-514350" fontAlgn="auto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Pct val="100000"/>
              <a:buFont typeface="+mj-lt"/>
              <a:buAutoNum type="arabicPeriod"/>
              <a:defRPr/>
            </a:pPr>
            <a:r>
              <a:rPr lang="en-US" sz="2600" b="1" dirty="0" smtClean="0">
                <a:solidFill>
                  <a:srgbClr val="27A7D4"/>
                </a:solidFill>
              </a:rPr>
              <a:t>Needs/Significance Statement</a:t>
            </a:r>
          </a:p>
          <a:p>
            <a:pPr marL="514350" indent="-514350" fontAlgn="auto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Pct val="100000"/>
              <a:buFont typeface="+mj-lt"/>
              <a:buAutoNum type="arabicPeriod"/>
              <a:defRPr/>
            </a:pPr>
            <a:r>
              <a:rPr lang="en-US" sz="2600" b="1" dirty="0" smtClean="0">
                <a:solidFill>
                  <a:srgbClr val="27A7D4"/>
                </a:solidFill>
              </a:rPr>
              <a:t>Program Description</a:t>
            </a:r>
          </a:p>
          <a:p>
            <a:pPr marL="514350" indent="-514350" fontAlgn="auto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Pct val="100000"/>
              <a:buFont typeface="+mj-lt"/>
              <a:buAutoNum type="arabicPeriod"/>
              <a:defRPr/>
            </a:pPr>
            <a:r>
              <a:rPr lang="en-US" sz="2600" b="1" dirty="0" smtClean="0">
                <a:solidFill>
                  <a:srgbClr val="27A7D4"/>
                </a:solidFill>
              </a:rPr>
              <a:t>Evaluation</a:t>
            </a:r>
          </a:p>
        </p:txBody>
      </p:sp>
      <p:sp>
        <p:nvSpPr>
          <p:cNvPr id="7" name="1 Título"/>
          <p:cNvSpPr txBox="1">
            <a:spLocks/>
          </p:cNvSpPr>
          <p:nvPr/>
        </p:nvSpPr>
        <p:spPr bwMode="auto">
          <a:xfrm>
            <a:off x="281379" y="106802"/>
            <a:ext cx="8375733" cy="7868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3200" b="1" dirty="0" smtClean="0">
                <a:solidFill>
                  <a:srgbClr val="3A332E"/>
                </a:solidFill>
                <a:ea typeface="Calibre Medium" charset="0"/>
                <a:cs typeface="Calibre Medium" charset="0"/>
              </a:rPr>
              <a:t>Concept Paper Components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  <p:bldP spid="7" grpId="0"/>
    </p:bld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19"/>
          <p:cNvSpPr>
            <a:spLocks noGrp="1"/>
          </p:cNvSpPr>
          <p:nvPr>
            <p:ph idx="1"/>
          </p:nvPr>
        </p:nvSpPr>
        <p:spPr>
          <a:xfrm>
            <a:off x="673224" y="1045556"/>
            <a:ext cx="8147248" cy="3220902"/>
          </a:xfrm>
        </p:spPr>
        <p:txBody>
          <a:bodyPr>
            <a:noAutofit/>
          </a:bodyPr>
          <a:lstStyle/>
          <a:p>
            <a:pPr marL="0" indent="-365760">
              <a:spcBef>
                <a:spcPts val="0"/>
              </a:spcBef>
              <a:spcAft>
                <a:spcPts val="1200"/>
              </a:spcAft>
              <a:buClrTx/>
              <a:buNone/>
            </a:pPr>
            <a:r>
              <a:rPr lang="en-US" sz="2600" b="1" dirty="0" smtClean="0">
                <a:solidFill>
                  <a:srgbClr val="27A7D4"/>
                </a:solidFill>
              </a:rPr>
              <a:t>Program Description</a:t>
            </a:r>
          </a:p>
          <a:p>
            <a:pPr marL="365760" lvl="1" indent="-36576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</a:pPr>
            <a:r>
              <a:rPr lang="en-US" sz="2400" b="1" dirty="0" smtClean="0">
                <a:solidFill>
                  <a:srgbClr val="91816F"/>
                </a:solidFill>
              </a:rPr>
              <a:t>What you are doing and for whom?</a:t>
            </a:r>
          </a:p>
          <a:p>
            <a:pPr marL="365760" lvl="1" indent="-36576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</a:pPr>
            <a:r>
              <a:rPr lang="en-US" sz="2400" b="1" dirty="0" smtClean="0">
                <a:solidFill>
                  <a:srgbClr val="91816F"/>
                </a:solidFill>
              </a:rPr>
              <a:t>Plan to address the need/problem</a:t>
            </a:r>
          </a:p>
          <a:p>
            <a:pPr marL="365760" lvl="1" indent="-36576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</a:pPr>
            <a:r>
              <a:rPr lang="en-US" sz="2400" b="1" dirty="0" smtClean="0">
                <a:solidFill>
                  <a:srgbClr val="91816F"/>
                </a:solidFill>
              </a:rPr>
              <a:t>Install confidence to alleviate questions</a:t>
            </a:r>
          </a:p>
          <a:p>
            <a:pPr marL="365760" lvl="1" indent="-36576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</a:pPr>
            <a:r>
              <a:rPr lang="en-US" sz="2400" b="1" dirty="0" smtClean="0">
                <a:solidFill>
                  <a:srgbClr val="91816F"/>
                </a:solidFill>
              </a:rPr>
              <a:t>What, how, for whom, how many? </a:t>
            </a:r>
          </a:p>
          <a:p>
            <a:pPr marL="365760" lvl="1" indent="-36576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</a:pPr>
            <a:r>
              <a:rPr lang="en-US" sz="2400" b="1" dirty="0" smtClean="0">
                <a:solidFill>
                  <a:srgbClr val="91816F"/>
                </a:solidFill>
              </a:rPr>
              <a:t>Staffing</a:t>
            </a:r>
          </a:p>
          <a:p>
            <a:pPr marL="365760" lvl="1" indent="-36576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</a:pPr>
            <a:r>
              <a:rPr lang="en-US" sz="2400" b="1" dirty="0" smtClean="0">
                <a:solidFill>
                  <a:srgbClr val="91816F"/>
                </a:solidFill>
              </a:rPr>
              <a:t>Sites and timeline</a:t>
            </a:r>
          </a:p>
        </p:txBody>
      </p:sp>
      <p:sp>
        <p:nvSpPr>
          <p:cNvPr id="7" name="1 Título"/>
          <p:cNvSpPr txBox="1">
            <a:spLocks/>
          </p:cNvSpPr>
          <p:nvPr/>
        </p:nvSpPr>
        <p:spPr bwMode="auto">
          <a:xfrm>
            <a:off x="281379" y="113152"/>
            <a:ext cx="8411359" cy="7868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3200" b="1" dirty="0" smtClean="0">
                <a:solidFill>
                  <a:srgbClr val="3A332E"/>
                </a:solidFill>
                <a:ea typeface="Calibre Medium" charset="0"/>
                <a:cs typeface="Calibre Medium" charset="0"/>
              </a:rPr>
              <a:t>Concept Paper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19"/>
          <p:cNvSpPr>
            <a:spLocks noGrp="1"/>
          </p:cNvSpPr>
          <p:nvPr>
            <p:ph idx="1"/>
          </p:nvPr>
        </p:nvSpPr>
        <p:spPr>
          <a:xfrm>
            <a:off x="673224" y="1094662"/>
            <a:ext cx="8147248" cy="3078342"/>
          </a:xfrm>
        </p:spPr>
        <p:txBody>
          <a:bodyPr>
            <a:normAutofit/>
          </a:bodyPr>
          <a:lstStyle/>
          <a:p>
            <a:pPr marL="457200" indent="-457200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Tx/>
              <a:buSzPct val="100000"/>
              <a:buFont typeface="+mj-lt"/>
              <a:buAutoNum type="arabicPeriod"/>
            </a:pPr>
            <a:r>
              <a:rPr lang="en-US" sz="2600" b="1" dirty="0" smtClean="0">
                <a:solidFill>
                  <a:srgbClr val="27A7D4"/>
                </a:solidFill>
              </a:rPr>
              <a:t>Make the proposal structurally clear</a:t>
            </a:r>
          </a:p>
          <a:p>
            <a:pPr marL="457200" indent="-457200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Tx/>
              <a:buSzPct val="100000"/>
              <a:buFont typeface="+mj-lt"/>
              <a:buAutoNum type="arabicPeriod"/>
            </a:pPr>
            <a:r>
              <a:rPr lang="en-US" sz="2600" b="1" dirty="0" smtClean="0">
                <a:solidFill>
                  <a:srgbClr val="27A7D4"/>
                </a:solidFill>
              </a:rPr>
              <a:t>Make proposals easy to skim and FIND answers</a:t>
            </a:r>
          </a:p>
          <a:p>
            <a:pPr marL="457200" indent="-457200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Tx/>
              <a:buSzPct val="100000"/>
              <a:buFont typeface="+mj-lt"/>
              <a:buAutoNum type="arabicPeriod"/>
            </a:pPr>
            <a:r>
              <a:rPr lang="en-US" sz="2600" b="1" dirty="0" smtClean="0">
                <a:solidFill>
                  <a:srgbClr val="27A7D4"/>
                </a:solidFill>
              </a:rPr>
              <a:t>Use active verbs and simple constructions</a:t>
            </a:r>
          </a:p>
          <a:p>
            <a:pPr marL="457200" indent="-457200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Tx/>
              <a:buSzPct val="100000"/>
              <a:buFont typeface="+mj-lt"/>
              <a:buAutoNum type="arabicPeriod"/>
            </a:pPr>
            <a:r>
              <a:rPr lang="en-US" sz="2600" b="1" dirty="0" smtClean="0">
                <a:solidFill>
                  <a:srgbClr val="27A7D4"/>
                </a:solidFill>
              </a:rPr>
              <a:t>Convey enthusiasm</a:t>
            </a:r>
          </a:p>
        </p:txBody>
      </p:sp>
      <p:sp>
        <p:nvSpPr>
          <p:cNvPr id="9" name="1 Título"/>
          <p:cNvSpPr txBox="1">
            <a:spLocks/>
          </p:cNvSpPr>
          <p:nvPr/>
        </p:nvSpPr>
        <p:spPr bwMode="auto">
          <a:xfrm>
            <a:off x="281379" y="113152"/>
            <a:ext cx="8441047" cy="7868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3200" b="1" dirty="0" smtClean="0">
                <a:solidFill>
                  <a:srgbClr val="3A332E"/>
                </a:solidFill>
                <a:ea typeface="Calibre Medium" charset="0"/>
                <a:cs typeface="Calibre Medium" charset="0"/>
              </a:rPr>
              <a:t>Useful Tips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19"/>
          <p:cNvSpPr>
            <a:spLocks noGrp="1"/>
          </p:cNvSpPr>
          <p:nvPr>
            <p:ph idx="1"/>
          </p:nvPr>
        </p:nvSpPr>
        <p:spPr>
          <a:xfrm>
            <a:off x="673224" y="1113587"/>
            <a:ext cx="8147248" cy="3304033"/>
          </a:xfrm>
        </p:spPr>
        <p:txBody>
          <a:bodyPr>
            <a:noAutofit/>
          </a:bodyPr>
          <a:lstStyle/>
          <a:p>
            <a:pPr marL="0" indent="-365760">
              <a:spcBef>
                <a:spcPts val="0"/>
              </a:spcBef>
              <a:spcAft>
                <a:spcPts val="1200"/>
              </a:spcAft>
              <a:buFont typeface="Wingdings" pitchFamily="2" charset="2"/>
              <a:buNone/>
            </a:pPr>
            <a:r>
              <a:rPr lang="en-US" sz="2600" b="1" dirty="0" smtClean="0">
                <a:solidFill>
                  <a:srgbClr val="27A7D4"/>
                </a:solidFill>
              </a:rPr>
              <a:t>Charts, tables, maps, and graphs:</a:t>
            </a:r>
          </a:p>
          <a:p>
            <a:pPr marL="457200" indent="-36576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Pct val="100000"/>
            </a:pPr>
            <a:r>
              <a:rPr lang="en-US" sz="2400" b="1" dirty="0" smtClean="0">
                <a:solidFill>
                  <a:srgbClr val="91816F"/>
                </a:solidFill>
              </a:rPr>
              <a:t>Maximize space</a:t>
            </a:r>
          </a:p>
          <a:p>
            <a:pPr marL="457200" indent="-36576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Pct val="100000"/>
            </a:pPr>
            <a:r>
              <a:rPr lang="en-US" sz="2400" b="1" dirty="0" smtClean="0">
                <a:solidFill>
                  <a:srgbClr val="91816F"/>
                </a:solidFill>
              </a:rPr>
              <a:t>Emphasize main points</a:t>
            </a:r>
          </a:p>
          <a:p>
            <a:pPr marL="457200" indent="-365760">
              <a:spcBef>
                <a:spcPts val="0"/>
              </a:spcBef>
              <a:spcAft>
                <a:spcPts val="600"/>
              </a:spcAft>
              <a:buClrTx/>
              <a:buSzPct val="100000"/>
            </a:pPr>
            <a:r>
              <a:rPr lang="en-US" sz="2400" b="1" dirty="0" smtClean="0">
                <a:solidFill>
                  <a:srgbClr val="91816F"/>
                </a:solidFill>
              </a:rPr>
              <a:t>Allow for quick comparisons </a:t>
            </a:r>
          </a:p>
          <a:p>
            <a:pPr marL="914400" lvl="1" indent="-365760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SzPct val="100000"/>
            </a:pPr>
            <a:r>
              <a:rPr lang="en-US" sz="2400" dirty="0" smtClean="0">
                <a:solidFill>
                  <a:srgbClr val="91816F"/>
                </a:solidFill>
              </a:rPr>
              <a:t>Make sure symbols are clear</a:t>
            </a:r>
            <a:br>
              <a:rPr lang="en-US" sz="2400" dirty="0" smtClean="0">
                <a:solidFill>
                  <a:srgbClr val="91816F"/>
                </a:solidFill>
              </a:rPr>
            </a:br>
            <a:r>
              <a:rPr lang="en-US" sz="2400" dirty="0" smtClean="0">
                <a:solidFill>
                  <a:srgbClr val="91816F"/>
                </a:solidFill>
              </a:rPr>
              <a:t>when copied!</a:t>
            </a:r>
          </a:p>
        </p:txBody>
      </p:sp>
      <p:graphicFrame>
        <p:nvGraphicFramePr>
          <p:cNvPr id="10" name="Chart 9"/>
          <p:cNvGraphicFramePr/>
          <p:nvPr/>
        </p:nvGraphicFramePr>
        <p:xfrm>
          <a:off x="6012160" y="860961"/>
          <a:ext cx="2880320" cy="178219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1" name="Chart 10"/>
          <p:cNvGraphicFramePr/>
          <p:nvPr/>
        </p:nvGraphicFramePr>
        <p:xfrm>
          <a:off x="5698865" y="2066306"/>
          <a:ext cx="2759968" cy="190204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2" name="1 Título"/>
          <p:cNvSpPr txBox="1">
            <a:spLocks/>
          </p:cNvSpPr>
          <p:nvPr/>
        </p:nvSpPr>
        <p:spPr bwMode="auto">
          <a:xfrm>
            <a:off x="281379" y="125852"/>
            <a:ext cx="8078849" cy="7868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3200" b="1" dirty="0" smtClean="0">
                <a:solidFill>
                  <a:srgbClr val="3A332E"/>
                </a:solidFill>
                <a:ea typeface="Calibre Medium" charset="0"/>
                <a:cs typeface="Calibre Medium" charset="0"/>
              </a:rPr>
              <a:t>Visual Aides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19"/>
          <p:cNvSpPr>
            <a:spLocks noGrp="1"/>
          </p:cNvSpPr>
          <p:nvPr>
            <p:ph idx="1"/>
          </p:nvPr>
        </p:nvSpPr>
        <p:spPr>
          <a:xfrm>
            <a:off x="673224" y="1041400"/>
            <a:ext cx="8147248" cy="3306260"/>
          </a:xfrm>
        </p:spPr>
        <p:txBody>
          <a:bodyPr>
            <a:noAutofit/>
          </a:bodyPr>
          <a:lstStyle/>
          <a:p>
            <a:pPr marL="365760" indent="-36576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Pct val="100000"/>
            </a:pPr>
            <a:r>
              <a:rPr lang="en-US" sz="2400" b="1" dirty="0" smtClean="0">
                <a:solidFill>
                  <a:srgbClr val="91816F"/>
                </a:solidFill>
              </a:rPr>
              <a:t>Problem is not one of interest to funder</a:t>
            </a:r>
          </a:p>
          <a:p>
            <a:pPr marL="365760" indent="-36576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Pct val="100000"/>
            </a:pPr>
            <a:r>
              <a:rPr lang="en-US" sz="2400" b="1" dirty="0" smtClean="0">
                <a:solidFill>
                  <a:srgbClr val="91816F"/>
                </a:solidFill>
              </a:rPr>
              <a:t>Reader cannot locate scoring information</a:t>
            </a:r>
          </a:p>
          <a:p>
            <a:pPr marL="365760" indent="-36576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Pct val="100000"/>
            </a:pPr>
            <a:r>
              <a:rPr lang="en-US" sz="2400" b="1" dirty="0" smtClean="0">
                <a:solidFill>
                  <a:srgbClr val="91816F"/>
                </a:solidFill>
              </a:rPr>
              <a:t>Missing or incomplete answers</a:t>
            </a:r>
          </a:p>
          <a:p>
            <a:pPr marL="365760" indent="-36576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Pct val="100000"/>
            </a:pPr>
            <a:r>
              <a:rPr lang="en-US" sz="2400" b="1" dirty="0" smtClean="0">
                <a:solidFill>
                  <a:srgbClr val="91816F"/>
                </a:solidFill>
              </a:rPr>
              <a:t>Problem Statement is not well defined, documented, </a:t>
            </a:r>
            <a:r>
              <a:rPr lang="en-US" sz="2400" b="1" dirty="0" smtClean="0">
                <a:solidFill>
                  <a:srgbClr val="91816F"/>
                </a:solidFill>
              </a:rPr>
              <a:t/>
            </a:r>
            <a:br>
              <a:rPr lang="en-US" sz="2400" b="1" dirty="0" smtClean="0">
                <a:solidFill>
                  <a:srgbClr val="91816F"/>
                </a:solidFill>
              </a:rPr>
            </a:br>
            <a:r>
              <a:rPr lang="en-US" sz="2400" b="1" dirty="0" smtClean="0">
                <a:solidFill>
                  <a:srgbClr val="91816F"/>
                </a:solidFill>
              </a:rPr>
              <a:t>or </a:t>
            </a:r>
            <a:r>
              <a:rPr lang="en-US" sz="2400" b="1" dirty="0" smtClean="0">
                <a:solidFill>
                  <a:srgbClr val="91816F"/>
                </a:solidFill>
              </a:rPr>
              <a:t>understandable</a:t>
            </a:r>
          </a:p>
          <a:p>
            <a:pPr marL="365760" indent="-36576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Pct val="100000"/>
            </a:pPr>
            <a:r>
              <a:rPr lang="en-US" sz="2400" b="1" dirty="0" smtClean="0">
                <a:solidFill>
                  <a:srgbClr val="91816F"/>
                </a:solidFill>
              </a:rPr>
              <a:t>Objectives </a:t>
            </a:r>
            <a:endParaRPr lang="en-US" sz="2400" b="1" dirty="0" smtClean="0">
              <a:solidFill>
                <a:srgbClr val="91816F"/>
              </a:solidFill>
            </a:endParaRPr>
          </a:p>
          <a:p>
            <a:pPr marL="708660" lvl="1" indent="-36576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</a:pPr>
            <a:r>
              <a:rPr lang="en-US" sz="2200" dirty="0" smtClean="0">
                <a:solidFill>
                  <a:srgbClr val="91816F"/>
                </a:solidFill>
              </a:rPr>
              <a:t>T</a:t>
            </a:r>
            <a:r>
              <a:rPr lang="en-US" sz="2200" dirty="0" smtClean="0">
                <a:solidFill>
                  <a:srgbClr val="91816F"/>
                </a:solidFill>
              </a:rPr>
              <a:t>oo </a:t>
            </a:r>
            <a:r>
              <a:rPr lang="en-US" sz="2200" dirty="0" smtClean="0">
                <a:solidFill>
                  <a:srgbClr val="91816F"/>
                </a:solidFill>
              </a:rPr>
              <a:t>vague or not </a:t>
            </a:r>
            <a:r>
              <a:rPr lang="en-US" sz="2200" dirty="0" smtClean="0">
                <a:solidFill>
                  <a:srgbClr val="91816F"/>
                </a:solidFill>
              </a:rPr>
              <a:t>measurable</a:t>
            </a:r>
          </a:p>
          <a:p>
            <a:pPr marL="708660" lvl="1" indent="-36576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ct val="100000"/>
            </a:pPr>
            <a:r>
              <a:rPr lang="en-US" sz="2200" dirty="0" smtClean="0">
                <a:solidFill>
                  <a:srgbClr val="91816F"/>
                </a:solidFill>
              </a:rPr>
              <a:t>Do </a:t>
            </a:r>
            <a:r>
              <a:rPr lang="en-US" sz="2200" dirty="0" smtClean="0">
                <a:solidFill>
                  <a:srgbClr val="91816F"/>
                </a:solidFill>
              </a:rPr>
              <a:t>not match problem statement(s)</a:t>
            </a:r>
          </a:p>
          <a:p>
            <a:pPr marL="365760" indent="-36576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Pct val="100000"/>
            </a:pPr>
            <a:endParaRPr lang="en-US" sz="2400" dirty="0" smtClean="0">
              <a:solidFill>
                <a:srgbClr val="91816F"/>
              </a:solidFill>
            </a:endParaRPr>
          </a:p>
        </p:txBody>
      </p:sp>
      <p:sp>
        <p:nvSpPr>
          <p:cNvPr id="9" name="1 Título"/>
          <p:cNvSpPr txBox="1">
            <a:spLocks/>
          </p:cNvSpPr>
          <p:nvPr/>
        </p:nvSpPr>
        <p:spPr bwMode="auto">
          <a:xfrm>
            <a:off x="281379" y="125852"/>
            <a:ext cx="8539093" cy="7868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3200" b="1" dirty="0" smtClean="0">
                <a:solidFill>
                  <a:srgbClr val="3A332E"/>
                </a:solidFill>
                <a:ea typeface="Calibre Medium" charset="0"/>
                <a:cs typeface="Calibre Medium" charset="0"/>
              </a:rPr>
              <a:t>Commonly Cited Proposal Weaknesses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19"/>
          <p:cNvSpPr>
            <a:spLocks noGrp="1"/>
          </p:cNvSpPr>
          <p:nvPr>
            <p:ph idx="1"/>
          </p:nvPr>
        </p:nvSpPr>
        <p:spPr>
          <a:xfrm>
            <a:off x="611560" y="965200"/>
            <a:ext cx="8208912" cy="3505199"/>
          </a:xfrm>
        </p:spPr>
        <p:txBody>
          <a:bodyPr>
            <a:noAutofit/>
          </a:bodyPr>
          <a:lstStyle/>
          <a:p>
            <a:pPr marL="365760" indent="-36576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Pct val="100000"/>
            </a:pPr>
            <a:r>
              <a:rPr lang="en-US" sz="2400" b="1" dirty="0" smtClean="0">
                <a:solidFill>
                  <a:srgbClr val="91816F"/>
                </a:solidFill>
              </a:rPr>
              <a:t>Budget </a:t>
            </a:r>
            <a:r>
              <a:rPr lang="en-US" sz="2400" b="1" dirty="0" smtClean="0">
                <a:solidFill>
                  <a:srgbClr val="91816F"/>
                </a:solidFill>
              </a:rPr>
              <a:t>not </a:t>
            </a:r>
            <a:r>
              <a:rPr lang="en-US" sz="2400" b="1" dirty="0" smtClean="0">
                <a:solidFill>
                  <a:srgbClr val="91816F"/>
                </a:solidFill>
              </a:rPr>
              <a:t>substantiated by the narrative and/or costs for budget items are inaccurate or inflated</a:t>
            </a:r>
          </a:p>
          <a:p>
            <a:pPr marL="365760" indent="-36576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</a:pPr>
            <a:r>
              <a:rPr lang="en-US" sz="2400" b="1" dirty="0" smtClean="0">
                <a:solidFill>
                  <a:srgbClr val="91816F"/>
                </a:solidFill>
              </a:rPr>
              <a:t>Use of jargon, abbreviations, and/or buzzwords</a:t>
            </a:r>
          </a:p>
          <a:p>
            <a:pPr marL="822960" lvl="1" indent="-36576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ct val="100000"/>
            </a:pPr>
            <a:r>
              <a:rPr lang="en-US" sz="2200" dirty="0" smtClean="0">
                <a:solidFill>
                  <a:srgbClr val="91816F"/>
                </a:solidFill>
              </a:rPr>
              <a:t>Readers may not know</a:t>
            </a:r>
          </a:p>
          <a:p>
            <a:pPr marL="365760" indent="-36576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</a:pPr>
            <a:r>
              <a:rPr lang="en-US" sz="2400" b="1" dirty="0" smtClean="0">
                <a:solidFill>
                  <a:srgbClr val="91816F"/>
                </a:solidFill>
              </a:rPr>
              <a:t>Staff responsibilities are not explained</a:t>
            </a:r>
          </a:p>
          <a:p>
            <a:pPr marL="822960" lvl="1" indent="-36576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ct val="100000"/>
            </a:pPr>
            <a:r>
              <a:rPr lang="en-US" sz="2200" dirty="0" smtClean="0">
                <a:solidFill>
                  <a:srgbClr val="91816F"/>
                </a:solidFill>
              </a:rPr>
              <a:t>Time commitment</a:t>
            </a:r>
          </a:p>
          <a:p>
            <a:pPr marL="365760" indent="-365760">
              <a:lnSpc>
                <a:spcPct val="100000"/>
              </a:lnSpc>
              <a:spcBef>
                <a:spcPts val="0"/>
              </a:spcBef>
              <a:buClrTx/>
              <a:buSzPct val="100000"/>
            </a:pPr>
            <a:r>
              <a:rPr lang="en-US" sz="2400" b="1" dirty="0" smtClean="0">
                <a:solidFill>
                  <a:srgbClr val="91816F"/>
                </a:solidFill>
              </a:rPr>
              <a:t>Evaluation</a:t>
            </a:r>
          </a:p>
          <a:p>
            <a:pPr marL="708660" lvl="1" indent="-365760">
              <a:lnSpc>
                <a:spcPct val="100000"/>
              </a:lnSpc>
              <a:spcBef>
                <a:spcPts val="0"/>
              </a:spcBef>
              <a:buSzPct val="100000"/>
            </a:pPr>
            <a:r>
              <a:rPr lang="en-US" sz="2200" dirty="0" smtClean="0">
                <a:solidFill>
                  <a:srgbClr val="91816F"/>
                </a:solidFill>
              </a:rPr>
              <a:t>O</a:t>
            </a:r>
            <a:r>
              <a:rPr lang="en-US" sz="2200" dirty="0" smtClean="0">
                <a:solidFill>
                  <a:srgbClr val="91816F"/>
                </a:solidFill>
              </a:rPr>
              <a:t>nly summative</a:t>
            </a:r>
          </a:p>
          <a:p>
            <a:pPr marL="708660" lvl="1" indent="-365760">
              <a:lnSpc>
                <a:spcPct val="100000"/>
              </a:lnSpc>
              <a:spcBef>
                <a:spcPts val="0"/>
              </a:spcBef>
              <a:buSzPct val="100000"/>
            </a:pPr>
            <a:r>
              <a:rPr lang="en-US" sz="2200" dirty="0" smtClean="0">
                <a:solidFill>
                  <a:srgbClr val="91816F"/>
                </a:solidFill>
              </a:rPr>
              <a:t>Lacks </a:t>
            </a:r>
            <a:r>
              <a:rPr lang="en-US" sz="2200" dirty="0" smtClean="0">
                <a:solidFill>
                  <a:srgbClr val="91816F"/>
                </a:solidFill>
              </a:rPr>
              <a:t>details</a:t>
            </a:r>
          </a:p>
          <a:p>
            <a:pPr marL="274320" indent="-36576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Pct val="100000"/>
            </a:pPr>
            <a:endParaRPr lang="en-US" sz="2400" dirty="0" smtClean="0">
              <a:solidFill>
                <a:srgbClr val="91816F"/>
              </a:solidFill>
            </a:endParaRPr>
          </a:p>
        </p:txBody>
      </p:sp>
      <p:sp>
        <p:nvSpPr>
          <p:cNvPr id="10" name="1 Título"/>
          <p:cNvSpPr txBox="1">
            <a:spLocks/>
          </p:cNvSpPr>
          <p:nvPr/>
        </p:nvSpPr>
        <p:spPr bwMode="auto">
          <a:xfrm>
            <a:off x="203201" y="125852"/>
            <a:ext cx="8737600" cy="7868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3200" b="1" dirty="0" smtClean="0">
                <a:solidFill>
                  <a:srgbClr val="3A332E"/>
                </a:solidFill>
                <a:ea typeface="Calibre Medium" charset="0"/>
                <a:cs typeface="Calibre Medium" charset="0"/>
              </a:rPr>
              <a:t>Commonly Cited Proposal Weaknesses (cont.)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Content Placeholder 19"/>
          <p:cNvSpPr>
            <a:spLocks noGrp="1"/>
          </p:cNvSpPr>
          <p:nvPr>
            <p:ph idx="1"/>
          </p:nvPr>
        </p:nvSpPr>
        <p:spPr>
          <a:xfrm>
            <a:off x="673223" y="1005575"/>
            <a:ext cx="8114517" cy="3406107"/>
          </a:xfrm>
        </p:spPr>
        <p:txBody>
          <a:bodyPr>
            <a:noAutofit/>
          </a:bodyPr>
          <a:lstStyle/>
          <a:p>
            <a:pPr marL="0" lvl="1" indent="-342900">
              <a:lnSpc>
                <a:spcPct val="100000"/>
              </a:lnSpc>
              <a:spcBef>
                <a:spcPts val="0"/>
              </a:spcBef>
              <a:buClr>
                <a:schemeClr val="tx1"/>
              </a:buClr>
              <a:buNone/>
              <a:defRPr/>
            </a:pPr>
            <a:r>
              <a:rPr lang="en-US" sz="2600" b="1" dirty="0" smtClean="0">
                <a:solidFill>
                  <a:srgbClr val="27A7D4"/>
                </a:solidFill>
              </a:rPr>
              <a:t>Start with a good idea!</a:t>
            </a:r>
          </a:p>
          <a:p>
            <a:pPr marL="457200" lvl="1" indent="-457200">
              <a:lnSpc>
                <a:spcPct val="100000"/>
              </a:lnSpc>
              <a:spcBef>
                <a:spcPts val="0"/>
              </a:spcBef>
              <a:buClr>
                <a:srgbClr val="504740"/>
              </a:buClr>
              <a:buSzPct val="100000"/>
              <a:defRPr/>
            </a:pPr>
            <a:r>
              <a:rPr lang="en-US" sz="2400" b="1" dirty="0" smtClean="0">
                <a:solidFill>
                  <a:srgbClr val="91816F"/>
                </a:solidFill>
              </a:rPr>
              <a:t>Poor ideas will not be successful </a:t>
            </a:r>
          </a:p>
          <a:p>
            <a:pPr marL="914400" lvl="2" indent="-4572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504740"/>
              </a:buClr>
              <a:buSzPct val="100000"/>
              <a:defRPr/>
            </a:pPr>
            <a:r>
              <a:rPr lang="en-US" sz="2400" dirty="0" smtClean="0">
                <a:solidFill>
                  <a:srgbClr val="91816F"/>
                </a:solidFill>
              </a:rPr>
              <a:t>Regardless of how well they are “packaged”</a:t>
            </a:r>
          </a:p>
          <a:p>
            <a:pPr marL="457200" lvl="1" indent="-457200">
              <a:lnSpc>
                <a:spcPct val="100000"/>
              </a:lnSpc>
              <a:spcBef>
                <a:spcPts val="0"/>
              </a:spcBef>
              <a:buClr>
                <a:srgbClr val="504740"/>
              </a:buClr>
              <a:buSzPct val="100000"/>
              <a:defRPr/>
            </a:pPr>
            <a:r>
              <a:rPr lang="en-US" sz="2400" b="1" dirty="0" smtClean="0">
                <a:solidFill>
                  <a:srgbClr val="91816F"/>
                </a:solidFill>
              </a:rPr>
              <a:t>Good ideas are often not funded</a:t>
            </a:r>
          </a:p>
          <a:p>
            <a:pPr marL="914400" lvl="2" indent="-4572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504740"/>
              </a:buClr>
              <a:buSzPct val="100000"/>
              <a:defRPr/>
            </a:pPr>
            <a:r>
              <a:rPr lang="en-US" sz="2400" dirty="0" smtClean="0">
                <a:solidFill>
                  <a:srgbClr val="91816F"/>
                </a:solidFill>
              </a:rPr>
              <a:t>Not packaged well</a:t>
            </a:r>
          </a:p>
          <a:p>
            <a:pPr marL="457200" lvl="1" indent="-457200">
              <a:lnSpc>
                <a:spcPct val="100000"/>
              </a:lnSpc>
              <a:spcBef>
                <a:spcPts val="0"/>
              </a:spcBef>
              <a:buClr>
                <a:srgbClr val="504740"/>
              </a:buClr>
              <a:buSzPct val="100000"/>
              <a:defRPr/>
            </a:pPr>
            <a:r>
              <a:rPr lang="en-US" sz="2400" b="1" spc="-60" dirty="0" smtClean="0">
                <a:solidFill>
                  <a:srgbClr val="91816F"/>
                </a:solidFill>
              </a:rPr>
              <a:t>For every good idea that is funded, there are others that aren’t</a:t>
            </a:r>
          </a:p>
          <a:p>
            <a:pPr marL="914400" lvl="2" indent="-4572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504740"/>
              </a:buClr>
              <a:buSzPct val="100000"/>
              <a:defRPr/>
            </a:pPr>
            <a:r>
              <a:rPr lang="en-US" sz="2400" dirty="0" smtClean="0">
                <a:solidFill>
                  <a:srgbClr val="91816F"/>
                </a:solidFill>
              </a:rPr>
              <a:t>Not packaged well</a:t>
            </a:r>
          </a:p>
          <a:p>
            <a:pPr marL="0" algn="just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>
                <a:schemeClr val="tx1"/>
              </a:buClr>
              <a:buNone/>
              <a:defRPr/>
            </a:pPr>
            <a:r>
              <a:rPr lang="en-US" sz="2600" b="1" dirty="0" smtClean="0">
                <a:solidFill>
                  <a:srgbClr val="27A7D4"/>
                </a:solidFill>
              </a:rPr>
              <a:t>Then improve the packaging! </a:t>
            </a:r>
            <a:endParaRPr lang="en-US" sz="2600" b="1" dirty="0">
              <a:solidFill>
                <a:srgbClr val="27A7D4"/>
              </a:solidFill>
            </a:endParaRPr>
          </a:p>
        </p:txBody>
      </p:sp>
      <p:sp>
        <p:nvSpPr>
          <p:cNvPr id="4" name="1 Título"/>
          <p:cNvSpPr txBox="1">
            <a:spLocks/>
          </p:cNvSpPr>
          <p:nvPr/>
        </p:nvSpPr>
        <p:spPr bwMode="auto">
          <a:xfrm>
            <a:off x="281379" y="335403"/>
            <a:ext cx="8245103" cy="4052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3200" b="1" dirty="0" smtClean="0">
                <a:solidFill>
                  <a:srgbClr val="3A332E"/>
                </a:solidFill>
                <a:ea typeface="Calibre Medium" charset="0"/>
                <a:cs typeface="Calibre Medium" charset="0"/>
              </a:rPr>
              <a:t>Background and Introduction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066800" y="1071628"/>
            <a:ext cx="7162800" cy="1371600"/>
          </a:xfrm>
        </p:spPr>
        <p:txBody>
          <a:bodyPr>
            <a:normAutofit/>
          </a:bodyPr>
          <a:lstStyle/>
          <a:p>
            <a:pPr algn="ctr">
              <a:buClrTx/>
              <a:buSzPct val="100000"/>
              <a:buNone/>
            </a:pPr>
            <a:r>
              <a:rPr lang="en-US" sz="2600" b="1" dirty="0" smtClean="0">
                <a:solidFill>
                  <a:srgbClr val="27A7D4"/>
                </a:solidFill>
              </a:rPr>
              <a:t>Established financial procedures </a:t>
            </a:r>
            <a:r>
              <a:rPr lang="en-US" sz="2600" b="1" dirty="0" smtClean="0">
                <a:solidFill>
                  <a:srgbClr val="27A7D4"/>
                </a:solidFill>
              </a:rPr>
              <a:t>&amp; </a:t>
            </a:r>
            <a:r>
              <a:rPr lang="en-US" sz="2600" b="1" dirty="0" smtClean="0">
                <a:solidFill>
                  <a:srgbClr val="27A7D4"/>
                </a:solidFill>
              </a:rPr>
              <a:t>protocols </a:t>
            </a:r>
            <a:br>
              <a:rPr lang="en-US" sz="2600" b="1" dirty="0" smtClean="0">
                <a:solidFill>
                  <a:srgbClr val="27A7D4"/>
                </a:solidFill>
              </a:rPr>
            </a:br>
            <a:r>
              <a:rPr lang="en-US" sz="2600" b="1" dirty="0" smtClean="0">
                <a:solidFill>
                  <a:srgbClr val="27A7D4"/>
                </a:solidFill>
              </a:rPr>
              <a:t>must be followed!</a:t>
            </a:r>
          </a:p>
        </p:txBody>
      </p:sp>
      <p:pic>
        <p:nvPicPr>
          <p:cNvPr id="10" name="Picture 7" descr="j0316798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118320" y="1942790"/>
            <a:ext cx="5334000" cy="232052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1 Título"/>
          <p:cNvSpPr txBox="1">
            <a:spLocks/>
          </p:cNvSpPr>
          <p:nvPr/>
        </p:nvSpPr>
        <p:spPr bwMode="auto">
          <a:xfrm>
            <a:off x="281379" y="113152"/>
            <a:ext cx="8512299" cy="7868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3200" b="1" dirty="0" smtClean="0">
                <a:solidFill>
                  <a:srgbClr val="3A332E"/>
                </a:solidFill>
                <a:ea typeface="Calibre Medium" charset="0"/>
                <a:cs typeface="Calibre Medium" charset="0"/>
              </a:rPr>
              <a:t>Accountability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19"/>
          <p:cNvSpPr>
            <a:spLocks noGrp="1"/>
          </p:cNvSpPr>
          <p:nvPr>
            <p:ph idx="1"/>
          </p:nvPr>
        </p:nvSpPr>
        <p:spPr>
          <a:xfrm>
            <a:off x="673224" y="1219342"/>
            <a:ext cx="8147248" cy="3078342"/>
          </a:xfrm>
        </p:spPr>
        <p:txBody>
          <a:bodyPr>
            <a:noAutofit/>
          </a:bodyPr>
          <a:lstStyle/>
          <a:p>
            <a:pPr marL="457200" indent="-365760">
              <a:lnSpc>
                <a:spcPct val="100000"/>
              </a:lnSpc>
              <a:spcBef>
                <a:spcPts val="0"/>
              </a:spcBef>
              <a:buSzPct val="100000"/>
            </a:pPr>
            <a:r>
              <a:rPr lang="en-US" sz="2400" b="1" dirty="0" smtClean="0">
                <a:solidFill>
                  <a:srgbClr val="91816F"/>
                </a:solidFill>
              </a:rPr>
              <a:t>Be able to identify costs by program </a:t>
            </a:r>
            <a:r>
              <a:rPr lang="en-US" sz="2400" b="1" dirty="0" smtClean="0">
                <a:solidFill>
                  <a:srgbClr val="91816F"/>
                </a:solidFill>
              </a:rPr>
              <a:t>&amp; </a:t>
            </a:r>
            <a:r>
              <a:rPr lang="en-US" sz="2400" b="1" dirty="0" smtClean="0">
                <a:solidFill>
                  <a:srgbClr val="91816F"/>
                </a:solidFill>
              </a:rPr>
              <a:t>type of service </a:t>
            </a:r>
          </a:p>
          <a:p>
            <a:pPr marL="914400" lvl="1" indent="-36576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SzPct val="100000"/>
            </a:pPr>
            <a:r>
              <a:rPr lang="en-US" sz="2400" dirty="0" smtClean="0">
                <a:solidFill>
                  <a:srgbClr val="91816F"/>
                </a:solidFill>
              </a:rPr>
              <a:t>Itemized</a:t>
            </a:r>
          </a:p>
          <a:p>
            <a:pPr marL="457200" indent="-36576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SzPct val="100000"/>
            </a:pPr>
            <a:r>
              <a:rPr lang="en-US" sz="2400" b="1" dirty="0" smtClean="0">
                <a:solidFill>
                  <a:srgbClr val="91816F"/>
                </a:solidFill>
              </a:rPr>
              <a:t>Keep track of program properly</a:t>
            </a:r>
          </a:p>
          <a:p>
            <a:pPr marL="457200" indent="-36576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SzPct val="100000"/>
            </a:pPr>
            <a:r>
              <a:rPr lang="en-US" sz="2400" b="1" dirty="0" smtClean="0">
                <a:solidFill>
                  <a:srgbClr val="91816F"/>
                </a:solidFill>
              </a:rPr>
              <a:t>Differentiate between types of property</a:t>
            </a:r>
          </a:p>
          <a:p>
            <a:pPr marL="457200" indent="-36576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SzPct val="100000"/>
            </a:pPr>
            <a:r>
              <a:rPr lang="en-US" sz="2400" b="1" dirty="0" smtClean="0">
                <a:solidFill>
                  <a:srgbClr val="91816F"/>
                </a:solidFill>
              </a:rPr>
              <a:t>Document in-kind and cash match</a:t>
            </a:r>
          </a:p>
          <a:p>
            <a:pPr marL="457200" indent="-365760"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  <a:buSzPct val="150000"/>
            </a:pPr>
            <a:endParaRPr lang="en-US" sz="2400" dirty="0" smtClean="0">
              <a:solidFill>
                <a:srgbClr val="91816F"/>
              </a:solidFill>
            </a:endParaRPr>
          </a:p>
        </p:txBody>
      </p:sp>
      <p:sp>
        <p:nvSpPr>
          <p:cNvPr id="7" name="1 Título"/>
          <p:cNvSpPr txBox="1">
            <a:spLocks/>
          </p:cNvSpPr>
          <p:nvPr/>
        </p:nvSpPr>
        <p:spPr bwMode="auto">
          <a:xfrm>
            <a:off x="281379" y="144902"/>
            <a:ext cx="8417296" cy="7868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3200" b="1" dirty="0" smtClean="0">
                <a:solidFill>
                  <a:srgbClr val="3A332E"/>
                </a:solidFill>
                <a:ea typeface="Calibre Medium" charset="0"/>
                <a:cs typeface="Calibre Medium" charset="0"/>
              </a:rPr>
              <a:t>Accountability (cont.)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19"/>
          <p:cNvSpPr>
            <a:spLocks noGrp="1"/>
          </p:cNvSpPr>
          <p:nvPr>
            <p:ph idx="1"/>
          </p:nvPr>
        </p:nvSpPr>
        <p:spPr>
          <a:xfrm>
            <a:off x="673224" y="1155700"/>
            <a:ext cx="8147248" cy="3195166"/>
          </a:xfrm>
        </p:spPr>
        <p:txBody>
          <a:bodyPr>
            <a:normAutofit/>
          </a:bodyPr>
          <a:lstStyle/>
          <a:p>
            <a:pPr marL="365760" indent="-365760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SzPct val="100000"/>
            </a:pPr>
            <a:r>
              <a:rPr lang="en-US" sz="2400" b="1" dirty="0" smtClean="0">
                <a:solidFill>
                  <a:srgbClr val="91816F"/>
                </a:solidFill>
              </a:rPr>
              <a:t>Document payroll</a:t>
            </a:r>
          </a:p>
          <a:p>
            <a:pPr marL="365760" indent="-365760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SzPct val="100000"/>
            </a:pPr>
            <a:r>
              <a:rPr lang="en-US" sz="2400" b="1" dirty="0" smtClean="0">
                <a:solidFill>
                  <a:srgbClr val="91816F"/>
                </a:solidFill>
              </a:rPr>
              <a:t>Participant records</a:t>
            </a:r>
          </a:p>
          <a:p>
            <a:pPr marL="365760" indent="-365760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SzPct val="100000"/>
            </a:pPr>
            <a:r>
              <a:rPr lang="en-US" sz="2400" b="1" dirty="0" smtClean="0">
                <a:solidFill>
                  <a:srgbClr val="91816F"/>
                </a:solidFill>
              </a:rPr>
              <a:t>Monitor progress on project objectives</a:t>
            </a:r>
          </a:p>
          <a:p>
            <a:pPr marL="365760" indent="-365760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SzPct val="100000"/>
            </a:pPr>
            <a:r>
              <a:rPr lang="en-US" sz="2400" b="1" dirty="0" smtClean="0">
                <a:solidFill>
                  <a:srgbClr val="91816F"/>
                </a:solidFill>
              </a:rPr>
              <a:t>Complete evaluation process REPORT!</a:t>
            </a:r>
          </a:p>
        </p:txBody>
      </p:sp>
      <p:sp>
        <p:nvSpPr>
          <p:cNvPr id="9" name="1 Título"/>
          <p:cNvSpPr txBox="1">
            <a:spLocks/>
          </p:cNvSpPr>
          <p:nvPr/>
        </p:nvSpPr>
        <p:spPr bwMode="auto">
          <a:xfrm>
            <a:off x="281379" y="183002"/>
            <a:ext cx="8399483" cy="7868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3200" b="1" dirty="0" smtClean="0">
                <a:solidFill>
                  <a:srgbClr val="3A332E"/>
                </a:solidFill>
                <a:ea typeface="Calibre Medium" charset="0"/>
                <a:cs typeface="Calibre Medium" charset="0"/>
              </a:rPr>
              <a:t>Accountability (cont.)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19"/>
          <p:cNvSpPr>
            <a:spLocks noGrp="1"/>
          </p:cNvSpPr>
          <p:nvPr>
            <p:ph idx="1"/>
          </p:nvPr>
        </p:nvSpPr>
        <p:spPr>
          <a:xfrm>
            <a:off x="673224" y="1094537"/>
            <a:ext cx="8075240" cy="3262469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None/>
            </a:pPr>
            <a:r>
              <a:rPr lang="en-US" sz="2600" b="1" dirty="0" smtClean="0">
                <a:solidFill>
                  <a:srgbClr val="27A7D4"/>
                </a:solidFill>
              </a:rPr>
              <a:t>Technical assistance can improve accountability citations</a:t>
            </a:r>
          </a:p>
          <a:p>
            <a:pPr marL="457200" lvl="1" indent="-36576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</a:pPr>
            <a:r>
              <a:rPr lang="en-US" sz="2400" b="1" dirty="0" smtClean="0">
                <a:solidFill>
                  <a:srgbClr val="91816F"/>
                </a:solidFill>
              </a:rPr>
              <a:t>Non-compliance with requirements</a:t>
            </a:r>
          </a:p>
          <a:p>
            <a:pPr marL="457200" lvl="1" indent="-36576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</a:pPr>
            <a:r>
              <a:rPr lang="en-US" sz="2400" b="1" dirty="0" smtClean="0">
                <a:solidFill>
                  <a:srgbClr val="91816F"/>
                </a:solidFill>
              </a:rPr>
              <a:t>Inappropriate expenditures </a:t>
            </a:r>
          </a:p>
          <a:p>
            <a:pPr marL="857250" lvl="2" indent="-36576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sz="2400" dirty="0" smtClean="0">
                <a:solidFill>
                  <a:srgbClr val="91816F"/>
                </a:solidFill>
              </a:rPr>
              <a:t>Usually requires repayment</a:t>
            </a:r>
          </a:p>
          <a:p>
            <a:pPr marL="457200" lvl="1" indent="-365760"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  <a:buClrTx/>
            </a:pPr>
            <a:r>
              <a:rPr lang="en-US" sz="2400" b="1" dirty="0" smtClean="0">
                <a:solidFill>
                  <a:srgbClr val="91816F"/>
                </a:solidFill>
              </a:rPr>
              <a:t>Lack of documentation</a:t>
            </a:r>
            <a:r>
              <a:rPr lang="en-US" sz="2400" dirty="0" smtClean="0">
                <a:solidFill>
                  <a:srgbClr val="91816F"/>
                </a:solidFill>
              </a:rPr>
              <a:t/>
            </a:r>
            <a:br>
              <a:rPr lang="en-US" sz="2400" dirty="0" smtClean="0">
                <a:solidFill>
                  <a:srgbClr val="91816F"/>
                </a:solidFill>
              </a:rPr>
            </a:br>
            <a:endParaRPr lang="en-US" sz="2400" dirty="0" smtClean="0">
              <a:solidFill>
                <a:srgbClr val="91816F"/>
              </a:solidFill>
            </a:endParaRPr>
          </a:p>
        </p:txBody>
      </p:sp>
      <p:sp>
        <p:nvSpPr>
          <p:cNvPr id="9" name="1 Título"/>
          <p:cNvSpPr txBox="1">
            <a:spLocks/>
          </p:cNvSpPr>
          <p:nvPr/>
        </p:nvSpPr>
        <p:spPr bwMode="auto">
          <a:xfrm>
            <a:off x="281379" y="202052"/>
            <a:ext cx="8467085" cy="7868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3200" b="1" dirty="0" smtClean="0">
                <a:solidFill>
                  <a:srgbClr val="3A332E"/>
                </a:solidFill>
                <a:ea typeface="Calibre Medium" charset="0"/>
                <a:cs typeface="Calibre Medium" charset="0"/>
              </a:rPr>
              <a:t>Audit Process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19"/>
          <p:cNvSpPr>
            <a:spLocks noGrp="1"/>
          </p:cNvSpPr>
          <p:nvPr>
            <p:ph idx="1"/>
          </p:nvPr>
        </p:nvSpPr>
        <p:spPr>
          <a:xfrm>
            <a:off x="673224" y="826460"/>
            <a:ext cx="7859216" cy="3510390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Wingdings 2" pitchFamily="18" charset="2"/>
              <a:buNone/>
            </a:pPr>
            <a:r>
              <a:rPr lang="en-US" sz="2400" b="1" dirty="0" smtClean="0">
                <a:solidFill>
                  <a:srgbClr val="27A7D4"/>
                </a:solidFill>
              </a:rPr>
              <a:t>A cooperative arrangement where each entity keeps his/her identity </a:t>
            </a:r>
            <a:r>
              <a:rPr lang="en-US" sz="2400" b="1" dirty="0" smtClean="0">
                <a:solidFill>
                  <a:srgbClr val="27A7D4"/>
                </a:solidFill>
              </a:rPr>
              <a:t>&amp; </a:t>
            </a:r>
            <a:r>
              <a:rPr lang="en-US" sz="2400" b="1" dirty="0" smtClean="0">
                <a:solidFill>
                  <a:srgbClr val="27A7D4"/>
                </a:solidFill>
              </a:rPr>
              <a:t>the group works together towards a common goal</a:t>
            </a:r>
          </a:p>
          <a:p>
            <a:pPr marL="457200" indent="-36576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</a:pPr>
            <a:r>
              <a:rPr lang="en-US" sz="2400" b="1" dirty="0" smtClean="0">
                <a:solidFill>
                  <a:srgbClr val="91816F"/>
                </a:solidFill>
              </a:rPr>
              <a:t>Local community</a:t>
            </a:r>
          </a:p>
          <a:p>
            <a:pPr marL="914400" lvl="1" indent="-36576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ct val="100000"/>
            </a:pPr>
            <a:r>
              <a:rPr lang="en-US" sz="2400" dirty="0" smtClean="0">
                <a:solidFill>
                  <a:srgbClr val="91816F"/>
                </a:solidFill>
              </a:rPr>
              <a:t>Individuals</a:t>
            </a:r>
          </a:p>
          <a:p>
            <a:pPr marL="457200" indent="-36576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</a:pPr>
            <a:r>
              <a:rPr lang="en-US" sz="2400" b="1" dirty="0" smtClean="0">
                <a:solidFill>
                  <a:srgbClr val="91816F"/>
                </a:solidFill>
              </a:rPr>
              <a:t>Agencies</a:t>
            </a:r>
          </a:p>
          <a:p>
            <a:pPr marL="914400" lvl="1" indent="-36576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ct val="100000"/>
            </a:pPr>
            <a:r>
              <a:rPr lang="en-US" sz="2400" dirty="0" smtClean="0">
                <a:solidFill>
                  <a:srgbClr val="91816F"/>
                </a:solidFill>
              </a:rPr>
              <a:t>Federal, state, local</a:t>
            </a:r>
          </a:p>
          <a:p>
            <a:pPr marL="457200" indent="-36576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</a:pPr>
            <a:r>
              <a:rPr lang="en-US" sz="2400" b="1" dirty="0" smtClean="0">
                <a:solidFill>
                  <a:srgbClr val="91816F"/>
                </a:solidFill>
              </a:rPr>
              <a:t>Providers of services</a:t>
            </a:r>
          </a:p>
          <a:p>
            <a:pPr marL="914400" lvl="1" indent="-36576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ct val="100000"/>
            </a:pPr>
            <a:r>
              <a:rPr lang="en-US" sz="2400" dirty="0" smtClean="0">
                <a:solidFill>
                  <a:srgbClr val="91816F"/>
                </a:solidFill>
              </a:rPr>
              <a:t>Organizations</a:t>
            </a:r>
          </a:p>
          <a:p>
            <a:pPr marL="457200" indent="-365760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Tx/>
              <a:buSzPct val="100000"/>
            </a:pPr>
            <a:r>
              <a:rPr lang="en-US" sz="2400" b="1" dirty="0" smtClean="0">
                <a:solidFill>
                  <a:srgbClr val="91816F"/>
                </a:solidFill>
              </a:rPr>
              <a:t>Businesses</a:t>
            </a:r>
          </a:p>
        </p:txBody>
      </p:sp>
      <p:sp>
        <p:nvSpPr>
          <p:cNvPr id="9" name="1 Título"/>
          <p:cNvSpPr txBox="1">
            <a:spLocks/>
          </p:cNvSpPr>
          <p:nvPr/>
        </p:nvSpPr>
        <p:spPr bwMode="auto">
          <a:xfrm>
            <a:off x="281379" y="137800"/>
            <a:ext cx="8530112" cy="7868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3200" b="1" dirty="0" smtClean="0">
                <a:solidFill>
                  <a:srgbClr val="3A332E"/>
                </a:solidFill>
                <a:ea typeface="Calibre Medium" charset="0"/>
                <a:cs typeface="Calibre Medium" charset="0"/>
              </a:rPr>
              <a:t>Partnerships/Networking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19"/>
          <p:cNvSpPr>
            <a:spLocks noGrp="1"/>
          </p:cNvSpPr>
          <p:nvPr>
            <p:ph idx="1"/>
          </p:nvPr>
        </p:nvSpPr>
        <p:spPr>
          <a:xfrm>
            <a:off x="673224" y="1275606"/>
            <a:ext cx="8147248" cy="3078342"/>
          </a:xfrm>
        </p:spPr>
        <p:txBody>
          <a:bodyPr>
            <a:noAutofit/>
          </a:bodyPr>
          <a:lstStyle/>
          <a:p>
            <a:pPr marL="365760" indent="-365760">
              <a:spcBef>
                <a:spcPts val="0"/>
              </a:spcBef>
              <a:spcAft>
                <a:spcPts val="1200"/>
              </a:spcAft>
              <a:buClrTx/>
              <a:buSzPct val="100000"/>
            </a:pPr>
            <a:r>
              <a:rPr lang="en-US" sz="2400" b="1" dirty="0" smtClean="0">
                <a:solidFill>
                  <a:srgbClr val="91816F"/>
                </a:solidFill>
              </a:rPr>
              <a:t>Governmental Connections</a:t>
            </a:r>
          </a:p>
          <a:p>
            <a:pPr marL="365760" indent="-365760">
              <a:spcBef>
                <a:spcPts val="0"/>
              </a:spcBef>
              <a:spcAft>
                <a:spcPts val="1200"/>
              </a:spcAft>
              <a:buClrTx/>
              <a:buSzPct val="100000"/>
            </a:pPr>
            <a:r>
              <a:rPr lang="en-US" sz="2400" b="1" dirty="0" smtClean="0">
                <a:solidFill>
                  <a:srgbClr val="91816F"/>
                </a:solidFill>
              </a:rPr>
              <a:t>Fiscal/Accounting</a:t>
            </a:r>
          </a:p>
          <a:p>
            <a:pPr marL="365760" indent="-365760">
              <a:spcBef>
                <a:spcPts val="0"/>
              </a:spcBef>
              <a:spcAft>
                <a:spcPts val="1200"/>
              </a:spcAft>
              <a:buClrTx/>
              <a:buSzPct val="100000"/>
            </a:pPr>
            <a:r>
              <a:rPr lang="en-US" sz="2400" b="1" dirty="0" smtClean="0">
                <a:solidFill>
                  <a:srgbClr val="91816F"/>
                </a:solidFill>
              </a:rPr>
              <a:t>Law/Legal Issues</a:t>
            </a:r>
          </a:p>
          <a:p>
            <a:pPr marL="365760" indent="-365760">
              <a:spcBef>
                <a:spcPts val="0"/>
              </a:spcBef>
              <a:spcAft>
                <a:spcPts val="1200"/>
              </a:spcAft>
              <a:buClrTx/>
              <a:buSzPct val="100000"/>
            </a:pPr>
            <a:r>
              <a:rPr lang="en-US" sz="2400" b="1" dirty="0" smtClean="0">
                <a:solidFill>
                  <a:srgbClr val="91816F"/>
                </a:solidFill>
              </a:rPr>
              <a:t>Data Collection</a:t>
            </a:r>
          </a:p>
          <a:p>
            <a:pPr marL="365760" indent="-365760">
              <a:spcBef>
                <a:spcPts val="0"/>
              </a:spcBef>
              <a:spcAft>
                <a:spcPts val="1200"/>
              </a:spcAft>
              <a:buClrTx/>
              <a:buSzPct val="100000"/>
            </a:pPr>
            <a:r>
              <a:rPr lang="en-US" sz="2400" b="1" dirty="0" smtClean="0">
                <a:solidFill>
                  <a:srgbClr val="91816F"/>
                </a:solidFill>
              </a:rPr>
              <a:t>Research Analysis</a:t>
            </a:r>
          </a:p>
        </p:txBody>
      </p:sp>
      <p:sp>
        <p:nvSpPr>
          <p:cNvPr id="7" name="1 Título"/>
          <p:cNvSpPr txBox="1">
            <a:spLocks/>
          </p:cNvSpPr>
          <p:nvPr/>
        </p:nvSpPr>
        <p:spPr bwMode="auto">
          <a:xfrm>
            <a:off x="281379" y="183002"/>
            <a:ext cx="8539093" cy="7868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3200" b="1" dirty="0" smtClean="0">
                <a:solidFill>
                  <a:srgbClr val="3A332E"/>
                </a:solidFill>
                <a:ea typeface="Calibre Medium" charset="0"/>
                <a:cs typeface="Calibre Medium" charset="0"/>
              </a:rPr>
              <a:t>Build Credibility</a:t>
            </a:r>
          </a:p>
        </p:txBody>
      </p:sp>
      <p:pic>
        <p:nvPicPr>
          <p:cNvPr id="4" name="Picture 2" descr="Image result for credibility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136480" y="1320056"/>
            <a:ext cx="3683992" cy="276299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5073650" y="4163448"/>
            <a:ext cx="4086375" cy="20774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50" dirty="0" smtClean="0">
                <a:solidFill>
                  <a:srgbClr val="91816F"/>
                </a:solidFill>
              </a:rPr>
              <a:t>Image from https://www.sitepronews.com/2014/03/26/credibility-ultimate-monetization-strategy/</a:t>
            </a:r>
            <a:endParaRPr lang="en-US" sz="750" dirty="0">
              <a:solidFill>
                <a:srgbClr val="91816F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19"/>
          <p:cNvSpPr>
            <a:spLocks noGrp="1"/>
          </p:cNvSpPr>
          <p:nvPr>
            <p:ph idx="1"/>
          </p:nvPr>
        </p:nvSpPr>
        <p:spPr>
          <a:xfrm>
            <a:off x="673224" y="1113588"/>
            <a:ext cx="8147248" cy="3078342"/>
          </a:xfrm>
        </p:spPr>
        <p:txBody>
          <a:bodyPr>
            <a:normAutofit/>
          </a:bodyPr>
          <a:lstStyle/>
          <a:p>
            <a:pPr marL="0" indent="-36576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2600" b="1" dirty="0" smtClean="0">
                <a:solidFill>
                  <a:srgbClr val="27A7D4"/>
                </a:solidFill>
              </a:rPr>
              <a:t>Make the proposal textbook quality</a:t>
            </a:r>
          </a:p>
          <a:p>
            <a:pPr marL="457200" lvl="1" indent="-36576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ct val="100000"/>
            </a:pPr>
            <a:r>
              <a:rPr lang="en-US" sz="2400" b="1" dirty="0" smtClean="0">
                <a:solidFill>
                  <a:srgbClr val="91816F"/>
                </a:solidFill>
              </a:rPr>
              <a:t>Avoid typographical, grammatical, spelling errors</a:t>
            </a:r>
          </a:p>
          <a:p>
            <a:pPr marL="457200" lvl="1" indent="-36576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ct val="100000"/>
            </a:pPr>
            <a:r>
              <a:rPr lang="en-US" sz="2400" b="1" dirty="0" smtClean="0">
                <a:solidFill>
                  <a:srgbClr val="91816F"/>
                </a:solidFill>
              </a:rPr>
              <a:t>Use large font, make it easy to read</a:t>
            </a:r>
          </a:p>
          <a:p>
            <a:pPr marL="457200" lvl="1" indent="-36576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ct val="100000"/>
            </a:pPr>
            <a:r>
              <a:rPr lang="en-US" sz="2400" b="1" dirty="0" smtClean="0">
                <a:solidFill>
                  <a:srgbClr val="91816F"/>
                </a:solidFill>
              </a:rPr>
              <a:t>Include sub-headings, include lots of spacing</a:t>
            </a:r>
          </a:p>
          <a:p>
            <a:pPr marL="457200" lvl="1" indent="-365760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SzPct val="100000"/>
            </a:pPr>
            <a:r>
              <a:rPr lang="en-US" sz="2400" b="1" dirty="0" smtClean="0">
                <a:solidFill>
                  <a:srgbClr val="91816F"/>
                </a:solidFill>
              </a:rPr>
              <a:t>Use high quality figures</a:t>
            </a:r>
          </a:p>
          <a:p>
            <a:pPr marL="0" indent="-365760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None/>
            </a:pPr>
            <a:r>
              <a:rPr lang="en-US" sz="2600" b="1" dirty="0" smtClean="0">
                <a:solidFill>
                  <a:srgbClr val="27A7D4"/>
                </a:solidFill>
              </a:rPr>
              <a:t>Minimize “author-defined” acronyms</a:t>
            </a:r>
            <a:endParaRPr lang="en-US" sz="2600" b="1" dirty="0">
              <a:solidFill>
                <a:srgbClr val="27A7D4"/>
              </a:solidFill>
            </a:endParaRPr>
          </a:p>
        </p:txBody>
      </p:sp>
      <p:sp>
        <p:nvSpPr>
          <p:cNvPr id="7" name="1 Título"/>
          <p:cNvSpPr txBox="1">
            <a:spLocks/>
          </p:cNvSpPr>
          <p:nvPr/>
        </p:nvSpPr>
        <p:spPr bwMode="auto">
          <a:xfrm>
            <a:off x="281379" y="208402"/>
            <a:ext cx="8452922" cy="7868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3200" b="1" dirty="0" smtClean="0">
                <a:solidFill>
                  <a:srgbClr val="3A332E"/>
                </a:solidFill>
                <a:ea typeface="Calibre Medium" charset="0"/>
                <a:cs typeface="Calibre Medium" charset="0"/>
              </a:rPr>
              <a:t>Additional Helpful Hints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19"/>
          <p:cNvSpPr>
            <a:spLocks noGrp="1"/>
          </p:cNvSpPr>
          <p:nvPr>
            <p:ph idx="1"/>
          </p:nvPr>
        </p:nvSpPr>
        <p:spPr>
          <a:xfrm>
            <a:off x="673224" y="1088188"/>
            <a:ext cx="8147248" cy="3422786"/>
          </a:xfrm>
        </p:spPr>
        <p:txBody>
          <a:bodyPr>
            <a:noAutofit/>
          </a:bodyPr>
          <a:lstStyle/>
          <a:p>
            <a:pPr marL="457200" indent="-36576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ct val="100000"/>
              <a:defRPr/>
            </a:pPr>
            <a:r>
              <a:rPr lang="en-US" sz="2400" b="1" dirty="0" smtClean="0">
                <a:solidFill>
                  <a:srgbClr val="91816F"/>
                </a:solidFill>
              </a:rPr>
              <a:t>Provide sufficient detail for evaluation</a:t>
            </a:r>
          </a:p>
          <a:p>
            <a:pPr marL="457200" indent="-36576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ct val="100000"/>
              <a:defRPr/>
            </a:pPr>
            <a:r>
              <a:rPr lang="en-US" sz="2400" b="1" dirty="0" smtClean="0">
                <a:solidFill>
                  <a:srgbClr val="91816F"/>
                </a:solidFill>
              </a:rPr>
              <a:t>Present pitfalls, provide alternative solutions</a:t>
            </a:r>
          </a:p>
          <a:p>
            <a:pPr marL="457200" indent="-36576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ct val="100000"/>
              <a:defRPr/>
            </a:pPr>
            <a:r>
              <a:rPr lang="en-US" sz="2400" b="1" dirty="0" smtClean="0">
                <a:solidFill>
                  <a:srgbClr val="91816F"/>
                </a:solidFill>
              </a:rPr>
              <a:t>Don’t pad the budget, keep it lean but adequate</a:t>
            </a:r>
          </a:p>
          <a:p>
            <a:pPr marL="457200" indent="-36576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ct val="100000"/>
              <a:defRPr/>
            </a:pPr>
            <a:r>
              <a:rPr lang="en-US" sz="2400" b="1" dirty="0" smtClean="0">
                <a:solidFill>
                  <a:srgbClr val="91816F"/>
                </a:solidFill>
              </a:rPr>
              <a:t>The one-page Project Summary or Abstract should be a </a:t>
            </a:r>
            <a:br>
              <a:rPr lang="en-US" sz="2400" b="1" dirty="0" smtClean="0">
                <a:solidFill>
                  <a:srgbClr val="91816F"/>
                </a:solidFill>
              </a:rPr>
            </a:br>
            <a:r>
              <a:rPr lang="en-US" sz="2400" b="1" dirty="0" smtClean="0">
                <a:solidFill>
                  <a:srgbClr val="91816F"/>
                </a:solidFill>
              </a:rPr>
              <a:t>work of art!</a:t>
            </a:r>
          </a:p>
          <a:p>
            <a:pPr marL="457200" indent="-36576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ct val="100000"/>
              <a:defRPr/>
            </a:pPr>
            <a:r>
              <a:rPr lang="en-US" sz="2400" b="1" dirty="0" smtClean="0">
                <a:solidFill>
                  <a:srgbClr val="91816F"/>
                </a:solidFill>
              </a:rPr>
              <a:t>Clarity is everything!</a:t>
            </a:r>
          </a:p>
          <a:p>
            <a:pPr marL="457200" indent="-36576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defRPr/>
            </a:pPr>
            <a:r>
              <a:rPr lang="en-US" sz="2400" b="1" dirty="0" smtClean="0">
                <a:solidFill>
                  <a:srgbClr val="91816F"/>
                </a:solidFill>
              </a:rPr>
              <a:t>Proofread, Proofread, Proofread!</a:t>
            </a:r>
          </a:p>
          <a:p>
            <a:pPr marL="914400" lvl="1" indent="-36576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SzPct val="100000"/>
              <a:defRPr/>
            </a:pPr>
            <a:r>
              <a:rPr lang="en-US" sz="2200" dirty="0" smtClean="0">
                <a:solidFill>
                  <a:srgbClr val="91816F"/>
                </a:solidFill>
              </a:rPr>
              <a:t>Electronic spell-checkers won’t catch everything!</a:t>
            </a:r>
          </a:p>
          <a:p>
            <a:pPr marL="274320" indent="-36576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SzPct val="100000"/>
              <a:defRPr/>
            </a:pPr>
            <a:endParaRPr lang="en-US" sz="2400" dirty="0">
              <a:solidFill>
                <a:srgbClr val="91816F"/>
              </a:solidFill>
            </a:endParaRPr>
          </a:p>
        </p:txBody>
      </p:sp>
      <p:sp>
        <p:nvSpPr>
          <p:cNvPr id="7" name="1 Título"/>
          <p:cNvSpPr txBox="1">
            <a:spLocks/>
          </p:cNvSpPr>
          <p:nvPr/>
        </p:nvSpPr>
        <p:spPr bwMode="auto">
          <a:xfrm>
            <a:off x="281379" y="183002"/>
            <a:ext cx="8539093" cy="7868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3200" b="1" dirty="0" smtClean="0">
                <a:solidFill>
                  <a:srgbClr val="3A332E"/>
                </a:solidFill>
                <a:ea typeface="Calibre Medium" charset="0"/>
                <a:cs typeface="Calibre Medium" charset="0"/>
              </a:rPr>
              <a:t>Additional Helpful Hints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19"/>
          <p:cNvSpPr>
            <a:spLocks noGrp="1"/>
          </p:cNvSpPr>
          <p:nvPr>
            <p:ph idx="1"/>
          </p:nvPr>
        </p:nvSpPr>
        <p:spPr>
          <a:xfrm>
            <a:off x="673224" y="1034306"/>
            <a:ext cx="8147248" cy="3078342"/>
          </a:xfrm>
        </p:spPr>
        <p:txBody>
          <a:bodyPr>
            <a:normAutofit/>
          </a:bodyPr>
          <a:lstStyle/>
          <a:p>
            <a:pPr marL="274320" indent="-36576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Pct val="100000"/>
            </a:pPr>
            <a:r>
              <a:rPr lang="en-US" sz="2400" b="1" dirty="0" smtClean="0">
                <a:solidFill>
                  <a:srgbClr val="91816F"/>
                </a:solidFill>
              </a:rPr>
              <a:t>Focus on project goals</a:t>
            </a:r>
          </a:p>
          <a:p>
            <a:pPr marL="274320" indent="-36576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Pct val="100000"/>
            </a:pPr>
            <a:r>
              <a:rPr lang="en-US" sz="2400" b="1" dirty="0" smtClean="0">
                <a:solidFill>
                  <a:srgbClr val="91816F"/>
                </a:solidFill>
              </a:rPr>
              <a:t>If awarded</a:t>
            </a:r>
          </a:p>
          <a:p>
            <a:pPr marL="674370" lvl="1" indent="-36576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SzPct val="100000"/>
            </a:pPr>
            <a:r>
              <a:rPr lang="en-US" sz="2400" dirty="0" smtClean="0">
                <a:solidFill>
                  <a:srgbClr val="91816F"/>
                </a:solidFill>
              </a:rPr>
              <a:t>Celebrate and then get to work</a:t>
            </a:r>
          </a:p>
          <a:p>
            <a:pPr marL="274320" indent="-36576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Pct val="100000"/>
            </a:pPr>
            <a:r>
              <a:rPr lang="en-US" sz="2400" b="1" dirty="0" smtClean="0">
                <a:solidFill>
                  <a:srgbClr val="91816F"/>
                </a:solidFill>
              </a:rPr>
              <a:t>If not selected</a:t>
            </a:r>
          </a:p>
          <a:p>
            <a:pPr marL="674370" lvl="1" indent="-365760"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  <a:buSzPct val="100000"/>
            </a:pPr>
            <a:r>
              <a:rPr lang="en-US" sz="2400" dirty="0" smtClean="0">
                <a:solidFill>
                  <a:srgbClr val="91816F"/>
                </a:solidFill>
              </a:rPr>
              <a:t>Ask why and write again!</a:t>
            </a:r>
          </a:p>
        </p:txBody>
      </p:sp>
      <p:sp>
        <p:nvSpPr>
          <p:cNvPr id="7" name="1 Título"/>
          <p:cNvSpPr txBox="1">
            <a:spLocks/>
          </p:cNvSpPr>
          <p:nvPr/>
        </p:nvSpPr>
        <p:spPr bwMode="auto">
          <a:xfrm>
            <a:off x="281379" y="151252"/>
            <a:ext cx="8539093" cy="7868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3200" b="1" dirty="0" smtClean="0">
                <a:solidFill>
                  <a:srgbClr val="3A332E"/>
                </a:solidFill>
                <a:ea typeface="Calibre Medium" charset="0"/>
                <a:cs typeface="Calibre Medium" charset="0"/>
              </a:rPr>
              <a:t>Results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1 Título"/>
          <p:cNvSpPr txBox="1">
            <a:spLocks/>
          </p:cNvSpPr>
          <p:nvPr/>
        </p:nvSpPr>
        <p:spPr bwMode="auto">
          <a:xfrm>
            <a:off x="395288" y="275264"/>
            <a:ext cx="8137152" cy="8129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1" hangingPunct="1"/>
            <a:r>
              <a:rPr lang="en-US" sz="3200" b="1" dirty="0" smtClean="0">
                <a:solidFill>
                  <a:srgbClr val="504740"/>
                </a:solidFill>
              </a:rPr>
              <a:t>Master the Techniques of Writing Superior </a:t>
            </a:r>
            <a:br>
              <a:rPr lang="en-US" sz="3200" b="1" dirty="0" smtClean="0">
                <a:solidFill>
                  <a:srgbClr val="504740"/>
                </a:solidFill>
              </a:rPr>
            </a:br>
            <a:r>
              <a:rPr lang="en-US" sz="3200" b="1" dirty="0" smtClean="0">
                <a:solidFill>
                  <a:srgbClr val="504740"/>
                </a:solidFill>
              </a:rPr>
              <a:t>&amp; Winning Proposals</a:t>
            </a:r>
            <a:endParaRPr lang="en-US" sz="3200" b="1" dirty="0">
              <a:solidFill>
                <a:srgbClr val="504740"/>
              </a:solidFill>
            </a:endParaRPr>
          </a:p>
        </p:txBody>
      </p:sp>
      <p:sp>
        <p:nvSpPr>
          <p:cNvPr id="8" name="Content Placeholder 19"/>
          <p:cNvSpPr>
            <a:spLocks noGrp="1"/>
          </p:cNvSpPr>
          <p:nvPr>
            <p:ph idx="1"/>
          </p:nvPr>
        </p:nvSpPr>
        <p:spPr>
          <a:xfrm>
            <a:off x="673224" y="1437624"/>
            <a:ext cx="8075240" cy="3078342"/>
          </a:xfrm>
        </p:spPr>
        <p:txBody>
          <a:bodyPr/>
          <a:lstStyle/>
          <a:p>
            <a:pPr marL="0" indent="0" algn="ctr">
              <a:spcBef>
                <a:spcPts val="0"/>
              </a:spcBef>
              <a:spcAft>
                <a:spcPts val="1800"/>
              </a:spcAft>
              <a:buClrTx/>
              <a:buSzPct val="150000"/>
              <a:buNone/>
            </a:pPr>
            <a:r>
              <a:rPr lang="en-US" sz="2800" b="1" dirty="0" smtClean="0">
                <a:solidFill>
                  <a:srgbClr val="91816F"/>
                </a:solidFill>
              </a:rPr>
              <a:t>By following the discussed procedures, you can </a:t>
            </a:r>
            <a:r>
              <a:rPr lang="en-US" sz="2800" b="1" dirty="0" smtClean="0">
                <a:solidFill>
                  <a:srgbClr val="91816F"/>
                </a:solidFill>
              </a:rPr>
              <a:t/>
            </a:r>
            <a:br>
              <a:rPr lang="en-US" sz="2800" b="1" dirty="0" smtClean="0">
                <a:solidFill>
                  <a:srgbClr val="91816F"/>
                </a:solidFill>
              </a:rPr>
            </a:br>
            <a:r>
              <a:rPr lang="en-US" sz="2800" b="1" dirty="0" smtClean="0">
                <a:solidFill>
                  <a:srgbClr val="91816F"/>
                </a:solidFill>
              </a:rPr>
              <a:t>master </a:t>
            </a:r>
            <a:r>
              <a:rPr lang="en-US" sz="2800" b="1" dirty="0" smtClean="0">
                <a:solidFill>
                  <a:srgbClr val="91816F"/>
                </a:solidFill>
              </a:rPr>
              <a:t>the techniques of writing superior and </a:t>
            </a:r>
            <a:br>
              <a:rPr lang="en-US" sz="2800" b="1" dirty="0" smtClean="0">
                <a:solidFill>
                  <a:srgbClr val="91816F"/>
                </a:solidFill>
              </a:rPr>
            </a:br>
            <a:r>
              <a:rPr lang="en-US" sz="2800" b="1" dirty="0" smtClean="0">
                <a:solidFill>
                  <a:srgbClr val="91816F"/>
                </a:solidFill>
              </a:rPr>
              <a:t>winning proposals</a:t>
            </a:r>
            <a:r>
              <a:rPr lang="en-US" sz="2400" b="1" dirty="0" smtClean="0">
                <a:solidFill>
                  <a:srgbClr val="91816F"/>
                </a:solidFill>
              </a:rPr>
              <a:t/>
            </a:r>
            <a:br>
              <a:rPr lang="en-US" sz="2400" b="1" dirty="0" smtClean="0">
                <a:solidFill>
                  <a:srgbClr val="91816F"/>
                </a:solidFill>
              </a:rPr>
            </a:br>
            <a:endParaRPr lang="en-US" sz="2400" b="1" dirty="0" smtClean="0">
              <a:solidFill>
                <a:srgbClr val="91816F"/>
              </a:solidFill>
            </a:endParaRPr>
          </a:p>
          <a:p>
            <a:pPr algn="ctr">
              <a:spcBef>
                <a:spcPts val="0"/>
              </a:spcBef>
              <a:spcAft>
                <a:spcPts val="1800"/>
              </a:spcAft>
              <a:buFont typeface="Wingdings" pitchFamily="2" charset="2"/>
              <a:buNone/>
            </a:pPr>
            <a:endParaRPr lang="en-US" b="1" dirty="0" smtClean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699792" y="3057804"/>
            <a:ext cx="3672408" cy="918102"/>
          </a:xfrm>
          <a:prstGeom prst="rect">
            <a:avLst/>
          </a:prstGeom>
          <a:noFill/>
        </p:spPr>
        <p:txBody>
          <a:bodyPr wrap="none" rtlCol="0">
            <a:prstTxWarp prst="textPlain">
              <a:avLst/>
            </a:prstTxWarp>
            <a:spAutoFit/>
          </a:bodyPr>
          <a:lstStyle/>
          <a:p>
            <a:r>
              <a:rPr lang="en-US" b="1" dirty="0" smtClean="0">
                <a:ln w="19050" cmpd="sng">
                  <a:solidFill>
                    <a:srgbClr val="218BB1"/>
                  </a:solidFill>
                  <a:prstDash val="solid"/>
                </a:ln>
                <a:solidFill>
                  <a:srgbClr val="27A7D4"/>
                </a:solidFill>
                <a:latin typeface="Lucida Sans Typewriter" pitchFamily="49" charset="0"/>
              </a:rPr>
              <a:t>Thank-you</a:t>
            </a:r>
            <a:endParaRPr lang="en-US" b="1" dirty="0">
              <a:ln w="19050" cmpd="sng">
                <a:solidFill>
                  <a:srgbClr val="218BB1"/>
                </a:solidFill>
                <a:prstDash val="solid"/>
              </a:ln>
              <a:solidFill>
                <a:srgbClr val="27A7D4"/>
              </a:solidFill>
              <a:latin typeface="Lucida Sans Typewriter" pitchFamily="49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Content Placeholder 19"/>
          <p:cNvSpPr>
            <a:spLocks noGrp="1"/>
          </p:cNvSpPr>
          <p:nvPr>
            <p:ph idx="1"/>
          </p:nvPr>
        </p:nvSpPr>
        <p:spPr>
          <a:xfrm>
            <a:off x="0" y="1113588"/>
            <a:ext cx="9144000" cy="3078342"/>
          </a:xfrm>
        </p:spPr>
        <p:txBody>
          <a:bodyPr>
            <a:normAutofit/>
          </a:bodyPr>
          <a:lstStyle/>
          <a:p>
            <a:pPr marL="0" lvl="1" indent="0" algn="ctr">
              <a:spcBef>
                <a:spcPts val="0"/>
              </a:spcBef>
              <a:spcAft>
                <a:spcPts val="3000"/>
              </a:spcAft>
              <a:buNone/>
              <a:tabLst>
                <a:tab pos="1714500" algn="l"/>
              </a:tabLst>
              <a:defRPr/>
            </a:pPr>
            <a:r>
              <a:rPr lang="en-US" sz="2600" b="1" dirty="0" smtClean="0">
                <a:solidFill>
                  <a:srgbClr val="27A7D4"/>
                </a:solidFill>
              </a:rPr>
              <a:t>Acronyms used in this presentation</a:t>
            </a:r>
          </a:p>
          <a:p>
            <a:pPr marL="0" lvl="1" indent="0" algn="ctr">
              <a:spcBef>
                <a:spcPts val="0"/>
              </a:spcBef>
              <a:spcAft>
                <a:spcPts val="2400"/>
              </a:spcAft>
              <a:buNone/>
              <a:tabLst>
                <a:tab pos="1714500" algn="l"/>
              </a:tabLst>
              <a:defRPr/>
            </a:pPr>
            <a:r>
              <a:rPr lang="en-US" sz="2400" b="1" dirty="0" smtClean="0">
                <a:solidFill>
                  <a:srgbClr val="91816F"/>
                </a:solidFill>
              </a:rPr>
              <a:t>RFA </a:t>
            </a:r>
            <a:r>
              <a:rPr lang="en-US" sz="2400" dirty="0" smtClean="0">
                <a:solidFill>
                  <a:srgbClr val="91816F"/>
                </a:solidFill>
              </a:rPr>
              <a:t>= Request for Applications</a:t>
            </a:r>
          </a:p>
          <a:p>
            <a:pPr marL="0" lvl="1" indent="0" algn="ctr">
              <a:spcBef>
                <a:spcPts val="0"/>
              </a:spcBef>
              <a:spcAft>
                <a:spcPts val="2400"/>
              </a:spcAft>
              <a:buNone/>
              <a:tabLst>
                <a:tab pos="1714500" algn="l"/>
              </a:tabLst>
              <a:defRPr/>
            </a:pPr>
            <a:r>
              <a:rPr lang="en-US" sz="2400" b="1" dirty="0" smtClean="0">
                <a:solidFill>
                  <a:srgbClr val="91816F"/>
                </a:solidFill>
              </a:rPr>
              <a:t>RFP</a:t>
            </a:r>
            <a:r>
              <a:rPr lang="en-US" sz="2400" dirty="0" smtClean="0">
                <a:solidFill>
                  <a:srgbClr val="91816F"/>
                </a:solidFill>
              </a:rPr>
              <a:t> = Request for Proposals (same as RFA)</a:t>
            </a:r>
            <a:endParaRPr lang="en-US" sz="2400" dirty="0">
              <a:solidFill>
                <a:srgbClr val="91816F"/>
              </a:solidFill>
            </a:endParaRPr>
          </a:p>
        </p:txBody>
      </p:sp>
      <p:sp>
        <p:nvSpPr>
          <p:cNvPr id="5" name="1 Título"/>
          <p:cNvSpPr txBox="1">
            <a:spLocks/>
          </p:cNvSpPr>
          <p:nvPr/>
        </p:nvSpPr>
        <p:spPr bwMode="auto">
          <a:xfrm>
            <a:off x="0" y="335403"/>
            <a:ext cx="9144000" cy="4052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3200" b="1" dirty="0" smtClean="0">
                <a:solidFill>
                  <a:srgbClr val="3A332E"/>
                </a:solidFill>
                <a:ea typeface="Calibre Medium" charset="0"/>
                <a:cs typeface="Calibre Medium" charset="0"/>
              </a:rPr>
              <a:t>Background and Introduction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1 Título"/>
          <p:cNvSpPr txBox="1">
            <a:spLocks/>
          </p:cNvSpPr>
          <p:nvPr/>
        </p:nvSpPr>
        <p:spPr bwMode="auto">
          <a:xfrm>
            <a:off x="1287464" y="1600200"/>
            <a:ext cx="6480175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1" hangingPunct="1">
              <a:lnSpc>
                <a:spcPts val="5763"/>
              </a:lnSpc>
            </a:pPr>
            <a:r>
              <a:rPr lang="es-HN" sz="3600" b="1" dirty="0">
                <a:solidFill>
                  <a:srgbClr val="504740"/>
                </a:solidFill>
                <a:latin typeface="+mj-lt"/>
              </a:rPr>
              <a:t>Grant Training Center</a:t>
            </a: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1680358" y="2102463"/>
            <a:ext cx="6780074" cy="854490"/>
          </a:xfrm>
          <a:prstGeom prst="rect">
            <a:avLst/>
          </a:prstGeom>
        </p:spPr>
        <p:txBody>
          <a:bodyPr anchor="ctr"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 smtClean="0">
                <a:solidFill>
                  <a:srgbClr val="91816F"/>
                </a:solidFill>
              </a:rPr>
              <a:t>Grant Funding Starts Here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999</TotalTime>
  <Words>2653</Words>
  <Application>Microsoft Office PowerPoint</Application>
  <PresentationFormat>On-screen Show (16:9)</PresentationFormat>
  <Paragraphs>580</Paragraphs>
  <Slides>90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90</vt:i4>
      </vt:variant>
    </vt:vector>
  </HeadingPairs>
  <TitlesOfParts>
    <vt:vector size="102" baseType="lpstr">
      <vt:lpstr>Arial</vt:lpstr>
      <vt:lpstr>Calibri</vt:lpstr>
      <vt:lpstr>Calibri Light</vt:lpstr>
      <vt:lpstr>Calibre Thin</vt:lpstr>
      <vt:lpstr>Calibre</vt:lpstr>
      <vt:lpstr>Calibre Medium</vt:lpstr>
      <vt:lpstr>Plantagenet Cherokee</vt:lpstr>
      <vt:lpstr>Wingdings</vt:lpstr>
      <vt:lpstr>Trajan Pro</vt:lpstr>
      <vt:lpstr>Wingdings 2</vt:lpstr>
      <vt:lpstr>Lucida Sans Typewriter</vt:lpstr>
      <vt:lpstr>Office Theme</vt:lpstr>
      <vt:lpstr>Project Strategy &amp; Design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Slide 35</vt:lpstr>
      <vt:lpstr>Slide 36</vt:lpstr>
      <vt:lpstr>Slide 37</vt:lpstr>
      <vt:lpstr>Slide 38</vt:lpstr>
      <vt:lpstr>Slide 39</vt:lpstr>
      <vt:lpstr>Slide 40</vt:lpstr>
      <vt:lpstr>Slide 41</vt:lpstr>
      <vt:lpstr>Slide 42</vt:lpstr>
      <vt:lpstr>Slide 43</vt:lpstr>
      <vt:lpstr>Slide 44</vt:lpstr>
      <vt:lpstr>Slide 45</vt:lpstr>
      <vt:lpstr>Slide 46</vt:lpstr>
      <vt:lpstr>Slide 47</vt:lpstr>
      <vt:lpstr>Slide 48</vt:lpstr>
      <vt:lpstr>Slide 49</vt:lpstr>
      <vt:lpstr>Slide 50</vt:lpstr>
      <vt:lpstr>Slide 51</vt:lpstr>
      <vt:lpstr>Slide 52</vt:lpstr>
      <vt:lpstr>Slide 53</vt:lpstr>
      <vt:lpstr>Slide 54</vt:lpstr>
      <vt:lpstr>Slide 55</vt:lpstr>
      <vt:lpstr>Slide 56</vt:lpstr>
      <vt:lpstr>Slide 57</vt:lpstr>
      <vt:lpstr>Examples of Abstract</vt:lpstr>
      <vt:lpstr>Slide 59</vt:lpstr>
      <vt:lpstr>Need Statement Blog</vt:lpstr>
      <vt:lpstr>Slide 61</vt:lpstr>
      <vt:lpstr>Slide 62</vt:lpstr>
      <vt:lpstr>Slide 63</vt:lpstr>
      <vt:lpstr>Slide 64</vt:lpstr>
      <vt:lpstr>Objectives Blog</vt:lpstr>
      <vt:lpstr>Slide 66</vt:lpstr>
      <vt:lpstr>Slide 67</vt:lpstr>
      <vt:lpstr>Evaluation Blog</vt:lpstr>
      <vt:lpstr>Slide 69</vt:lpstr>
      <vt:lpstr>Slide 70</vt:lpstr>
      <vt:lpstr>Slide 71</vt:lpstr>
      <vt:lpstr>Budget Blog</vt:lpstr>
      <vt:lpstr>Slide 73</vt:lpstr>
      <vt:lpstr>Slide 74</vt:lpstr>
      <vt:lpstr>Slide 75</vt:lpstr>
      <vt:lpstr>Slide 76</vt:lpstr>
      <vt:lpstr>Slide 77</vt:lpstr>
      <vt:lpstr>Slide 78</vt:lpstr>
      <vt:lpstr>Slide 79</vt:lpstr>
      <vt:lpstr>Slide 80</vt:lpstr>
      <vt:lpstr>Slide 81</vt:lpstr>
      <vt:lpstr>Slide 82</vt:lpstr>
      <vt:lpstr>Slide 83</vt:lpstr>
      <vt:lpstr>Slide 84</vt:lpstr>
      <vt:lpstr>Slide 85</vt:lpstr>
      <vt:lpstr>Slide 86</vt:lpstr>
      <vt:lpstr>Slide 87</vt:lpstr>
      <vt:lpstr>Slide 88</vt:lpstr>
      <vt:lpstr>Slide 89</vt:lpstr>
      <vt:lpstr>Slide 90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National Science Foundation</dc:title>
  <dc:creator>Jake Sargeant</dc:creator>
  <cp:lastModifiedBy>Grant Training Center</cp:lastModifiedBy>
  <cp:revision>188</cp:revision>
  <dcterms:created xsi:type="dcterms:W3CDTF">2017-05-09T21:20:33Z</dcterms:created>
  <dcterms:modified xsi:type="dcterms:W3CDTF">2022-10-06T19:50:43Z</dcterms:modified>
</cp:coreProperties>
</file>